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71" r:id="rId6"/>
    <p:sldId id="276" r:id="rId7"/>
    <p:sldId id="281" r:id="rId8"/>
    <p:sldId id="282" r:id="rId9"/>
    <p:sldId id="289" r:id="rId10"/>
    <p:sldId id="283" r:id="rId11"/>
    <p:sldId id="290" r:id="rId12"/>
    <p:sldId id="284" r:id="rId13"/>
    <p:sldId id="286" r:id="rId14"/>
    <p:sldId id="285"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ron Larson" initials="BL" lastIdx="1" clrIdx="0">
    <p:extLst>
      <p:ext uri="{19B8F6BF-5375-455C-9EA6-DF929625EA0E}">
        <p15:presenceInfo xmlns:p15="http://schemas.microsoft.com/office/powerpoint/2012/main" userId="abf82b93f81ac3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67" d="100"/>
          <a:sy n="67" d="100"/>
        </p:scale>
        <p:origin x="604" y="4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8/16/2022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8/16/2022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8/16/2022</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8/16/2022</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8/16/2022</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8/16/2022</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8/16/2022</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8/16/2022</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8/16/2022</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8/16/2022</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8/16/2022</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8/16/2022</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8/16/2022</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DCA26F-77C3-49CD-84B5-F8765B10CA64}"/>
              </a:ext>
            </a:extLst>
          </p:cNvPr>
          <p:cNvSpPr txBox="1"/>
          <p:nvPr userDrawn="1"/>
        </p:nvSpPr>
        <p:spPr>
          <a:xfrm>
            <a:off x="455612" y="6172200"/>
            <a:ext cx="11658600" cy="492443"/>
          </a:xfrm>
          <a:prstGeom prst="rect">
            <a:avLst/>
          </a:prstGeom>
          <a:noFill/>
        </p:spPr>
        <p:txBody>
          <a:bodyPr wrap="square" rtlCol="0">
            <a:spAutoFit/>
          </a:bodyPr>
          <a:lstStyle/>
          <a:p>
            <a:r>
              <a:rPr lang="en-US" sz="1200" dirty="0"/>
              <a:t>Preferred reference:  Fort Belknap Indian Community, Prepared by Xanovea, Inc.  Contact Byron Larson for Questions:  206-214-5424</a:t>
            </a:r>
          </a:p>
          <a:p>
            <a:endParaRPr lang="en-US" sz="1400" dirty="0"/>
          </a:p>
        </p:txBody>
      </p:sp>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3"/>
          </p:nvPr>
        </p:nvSpPr>
        <p:spPr>
          <a:xfrm>
            <a:off x="1293811" y="6555105"/>
            <a:ext cx="6324599" cy="200027"/>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dirty="0"/>
          </a:p>
        </p:txBody>
      </p:sp>
      <p:sp>
        <p:nvSpPr>
          <p:cNvPr id="4" name="Date Placeholder 3"/>
          <p:cNvSpPr>
            <a:spLocks noGrp="1"/>
          </p:cNvSpPr>
          <p:nvPr>
            <p:ph type="dt" sz="half" idx="2"/>
          </p:nvPr>
        </p:nvSpPr>
        <p:spPr>
          <a:xfrm>
            <a:off x="7999412" y="6555105"/>
            <a:ext cx="1320059" cy="12192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9675810" y="6476999"/>
            <a:ext cx="1219202" cy="187644"/>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byron@xanove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8612" y="2574636"/>
            <a:ext cx="8839201" cy="3124200"/>
          </a:xfrm>
        </p:spPr>
        <p:txBody>
          <a:bodyPr/>
          <a:lstStyle/>
          <a:p>
            <a:r>
              <a:rPr lang="en-US" sz="3600" dirty="0"/>
              <a:t>Fort Belknap Indian Community</a:t>
            </a:r>
          </a:p>
        </p:txBody>
      </p:sp>
      <p:sp>
        <p:nvSpPr>
          <p:cNvPr id="3" name="Subtitle 2"/>
          <p:cNvSpPr>
            <a:spLocks noGrp="1"/>
          </p:cNvSpPr>
          <p:nvPr>
            <p:ph type="subTitle" idx="1"/>
          </p:nvPr>
        </p:nvSpPr>
        <p:spPr>
          <a:xfrm>
            <a:off x="1671669" y="5715000"/>
            <a:ext cx="7162799" cy="990600"/>
          </a:xfrm>
        </p:spPr>
        <p:txBody>
          <a:bodyPr>
            <a:normAutofit/>
          </a:bodyPr>
          <a:lstStyle/>
          <a:p>
            <a:r>
              <a:rPr lang="en-US" sz="1600" cap="none" dirty="0">
                <a:solidFill>
                  <a:srgbClr val="96B86B"/>
                </a:solidFill>
              </a:rPr>
              <a:t>Prepared by Xanovea, Inc.</a:t>
            </a:r>
          </a:p>
          <a:p>
            <a:r>
              <a:rPr lang="en-US" sz="1600" cap="none" dirty="0">
                <a:solidFill>
                  <a:srgbClr val="96B86B"/>
                </a:solidFill>
              </a:rPr>
              <a:t>August 16, 2022</a:t>
            </a:r>
          </a:p>
        </p:txBody>
      </p:sp>
      <p:sp>
        <p:nvSpPr>
          <p:cNvPr id="8" name="Rectangle 33">
            <a:extLst>
              <a:ext uri="{FF2B5EF4-FFF2-40B4-BE49-F238E27FC236}">
                <a16:creationId xmlns:a16="http://schemas.microsoft.com/office/drawing/2014/main" id="{789AF776-7E2B-42DD-8E13-4766CF879B7E}"/>
              </a:ext>
            </a:extLst>
          </p:cNvPr>
          <p:cNvSpPr/>
          <p:nvPr/>
        </p:nvSpPr>
        <p:spPr>
          <a:xfrm>
            <a:off x="3306" y="0"/>
            <a:ext cx="12188825" cy="4800600"/>
          </a:xfrm>
          <a:custGeom>
            <a:avLst/>
            <a:gdLst>
              <a:gd name="connsiteX0" fmla="*/ 0 w 10283190"/>
              <a:gd name="connsiteY0" fmla="*/ 0 h 4646930"/>
              <a:gd name="connsiteX1" fmla="*/ 10283190 w 10283190"/>
              <a:gd name="connsiteY1" fmla="*/ 0 h 4646930"/>
              <a:gd name="connsiteX2" fmla="*/ 10283190 w 10283190"/>
              <a:gd name="connsiteY2" fmla="*/ 4646930 h 4646930"/>
              <a:gd name="connsiteX3" fmla="*/ 0 w 10283190"/>
              <a:gd name="connsiteY3" fmla="*/ 4646930 h 4646930"/>
              <a:gd name="connsiteX4" fmla="*/ 0 w 10283190"/>
              <a:gd name="connsiteY4" fmla="*/ 0 h 4646930"/>
              <a:gd name="connsiteX0" fmla="*/ 0 w 10283190"/>
              <a:gd name="connsiteY0" fmla="*/ 0 h 5437461"/>
              <a:gd name="connsiteX1" fmla="*/ 10283190 w 10283190"/>
              <a:gd name="connsiteY1" fmla="*/ 0 h 5437461"/>
              <a:gd name="connsiteX2" fmla="*/ 10283190 w 10283190"/>
              <a:gd name="connsiteY2" fmla="*/ 4646930 h 5437461"/>
              <a:gd name="connsiteX3" fmla="*/ 0 w 10283190"/>
              <a:gd name="connsiteY3" fmla="*/ 4646930 h 5437461"/>
              <a:gd name="connsiteX4" fmla="*/ 0 w 10283190"/>
              <a:gd name="connsiteY4" fmla="*/ 0 h 5437461"/>
              <a:gd name="connsiteX0" fmla="*/ 0 w 10283190"/>
              <a:gd name="connsiteY0" fmla="*/ 0 h 5666272"/>
              <a:gd name="connsiteX1" fmla="*/ 10283190 w 10283190"/>
              <a:gd name="connsiteY1" fmla="*/ 0 h 5666272"/>
              <a:gd name="connsiteX2" fmla="*/ 10283190 w 10283190"/>
              <a:gd name="connsiteY2" fmla="*/ 5335857 h 5666272"/>
              <a:gd name="connsiteX3" fmla="*/ 0 w 10283190"/>
              <a:gd name="connsiteY3" fmla="*/ 4646930 h 5666272"/>
              <a:gd name="connsiteX4" fmla="*/ 0 w 10283190"/>
              <a:gd name="connsiteY4" fmla="*/ 0 h 5666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3190" h="5666272">
                <a:moveTo>
                  <a:pt x="0" y="0"/>
                </a:moveTo>
                <a:lnTo>
                  <a:pt x="10283190" y="0"/>
                </a:lnTo>
                <a:lnTo>
                  <a:pt x="10283190" y="5335857"/>
                </a:lnTo>
                <a:cubicBezTo>
                  <a:pt x="6855460" y="5335857"/>
                  <a:pt x="2425648" y="6425626"/>
                  <a:pt x="0" y="4646930"/>
                </a:cubicBezTo>
                <a:lnTo>
                  <a:pt x="0" y="0"/>
                </a:lnTo>
                <a:close/>
              </a:path>
            </a:pathLst>
          </a:custGeom>
          <a:blipFill>
            <a:blip r:embed="rId2">
              <a:extLst>
                <a:ext uri="{BEBA8EAE-BF5A-486C-A8C5-ECC9F3942E4B}">
                  <a14:imgProps xmlns:a14="http://schemas.microsoft.com/office/drawing/2010/main">
                    <a14:imgLayer r:embed="rId3">
                      <a14:imgEffect>
                        <a14:artisticPaintBrush/>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effectLst>
                  <a:glow>
                    <a:srgbClr val="663300"/>
                  </a:glow>
                </a:effectLst>
              </a:rPr>
              <a:t>               </a:t>
            </a:r>
            <a:r>
              <a:rPr lang="en-US" sz="2800" dirty="0">
                <a:effectLst>
                  <a:glow>
                    <a:srgbClr val="663300"/>
                  </a:glow>
                </a:effectLst>
              </a:rPr>
              <a:t>Community Health Aide Program (CHAP): Billings Area Progress</a:t>
            </a:r>
            <a:endParaRPr lang="en-US" sz="2800" dirty="0"/>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2FDA-D204-4E05-909F-583D9A169002}"/>
              </a:ext>
            </a:extLst>
          </p:cNvPr>
          <p:cNvSpPr>
            <a:spLocks noGrp="1"/>
          </p:cNvSpPr>
          <p:nvPr>
            <p:ph type="title"/>
          </p:nvPr>
        </p:nvSpPr>
        <p:spPr/>
        <p:txBody>
          <a:bodyPr>
            <a:normAutofit fontScale="90000"/>
          </a:bodyPr>
          <a:lstStyle/>
          <a:p>
            <a:r>
              <a:rPr lang="en-US" dirty="0"/>
              <a:t>Billings Area Certification Board &amp; Academic Review Committees Next Steps</a:t>
            </a:r>
          </a:p>
        </p:txBody>
      </p:sp>
      <p:sp>
        <p:nvSpPr>
          <p:cNvPr id="3" name="Content Placeholder 2">
            <a:extLst>
              <a:ext uri="{FF2B5EF4-FFF2-40B4-BE49-F238E27FC236}">
                <a16:creationId xmlns:a16="http://schemas.microsoft.com/office/drawing/2014/main" id="{0FA4DDA1-5149-4296-B2C5-148159A3BDC8}"/>
              </a:ext>
            </a:extLst>
          </p:cNvPr>
          <p:cNvSpPr>
            <a:spLocks noGrp="1"/>
          </p:cNvSpPr>
          <p:nvPr>
            <p:ph idx="1"/>
          </p:nvPr>
        </p:nvSpPr>
        <p:spPr>
          <a:xfrm>
            <a:off x="1293814" y="1524000"/>
            <a:ext cx="9601200" cy="4648200"/>
          </a:xfrm>
        </p:spPr>
        <p:txBody>
          <a:bodyPr>
            <a:normAutofit fontScale="92500" lnSpcReduction="20000"/>
          </a:bodyPr>
          <a:lstStyle/>
          <a:p>
            <a:pPr marL="228600"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r>
              <a:rPr lang="en-US" dirty="0">
                <a:solidFill>
                  <a:prstClr val="white"/>
                </a:solidFill>
                <a:latin typeface="Century"/>
              </a:rPr>
              <a:t>Continue to develop TCUs, Academic Institutions &amp; Training Sites models and engagement</a:t>
            </a:r>
            <a:endParaRPr lang="en-US" dirty="0"/>
          </a:p>
          <a:p>
            <a:r>
              <a:rPr lang="en-US" dirty="0"/>
              <a:t>Continue to negotiate Montana &amp; Wyoming State Plan Amendments for CHAP</a:t>
            </a:r>
          </a:p>
          <a:p>
            <a:pPr lvl="1"/>
            <a:r>
              <a:rPr lang="en-US" dirty="0"/>
              <a:t>Language will be condensed from detailed certification requirements of each category of service by levels, e.g., CHA I, II, III, IV &amp; Practitioner &amp; </a:t>
            </a:r>
            <a:r>
              <a:rPr lang="en-US" dirty="0" err="1"/>
              <a:t>BHA</a:t>
            </a:r>
            <a:r>
              <a:rPr lang="en-US" dirty="0"/>
              <a:t> I, II, III, Practitioner, Primary Dental Health Aide I &amp; II, Expanded Function Dental Health Aide I &amp; II, Dental Health Aide Hygienist and Dental Health Aide Therapist.</a:t>
            </a:r>
          </a:p>
          <a:p>
            <a:pPr lvl="1"/>
            <a:r>
              <a:rPr lang="en-US" dirty="0"/>
              <a:t>Montana and Wyoming State Plan Amendments will be modeled after Alaska's existing State Plan Amendment.</a:t>
            </a:r>
          </a:p>
          <a:p>
            <a:pPr lvl="1"/>
            <a:r>
              <a:rPr lang="en-US" dirty="0"/>
              <a:t>Initialization and ongoing administrative and compliance integration with Billings Area Office and National Certification Board</a:t>
            </a:r>
          </a:p>
          <a:p>
            <a:pPr marL="228600"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r>
              <a:rPr lang="en-US" dirty="0">
                <a:solidFill>
                  <a:prstClr val="white"/>
                </a:solidFill>
                <a:latin typeface="Century"/>
              </a:rPr>
              <a:t>Continue to support Billings Area CHAP TAG Tribal Consultation, including involvement in NCB Oversight of the ACB, ARC and area initiatives.</a:t>
            </a:r>
            <a:endParaRPr kumimoji="0" lang="en-US" sz="2400" b="0" i="0" u="none" strike="noStrike" kern="1200" cap="none" spc="0" normalizeH="0" baseline="0" noProof="0" dirty="0">
              <a:ln>
                <a:noFill/>
              </a:ln>
              <a:solidFill>
                <a:prstClr val="white"/>
              </a:solidFill>
              <a:effectLst/>
              <a:uLnTx/>
              <a:uFillTx/>
              <a:latin typeface="Century"/>
              <a:ea typeface="+mn-ea"/>
              <a:cs typeface="+mn-cs"/>
            </a:endParaRPr>
          </a:p>
          <a:p>
            <a:pPr marL="365760" lvl="1" indent="0">
              <a:buNone/>
            </a:pPr>
            <a:endParaRPr lang="en-US" dirty="0"/>
          </a:p>
          <a:p>
            <a:pPr marL="365760" lvl="1" indent="0">
              <a:buNone/>
            </a:pPr>
            <a:endParaRPr lang="en-US" dirty="0"/>
          </a:p>
          <a:p>
            <a:pPr lvl="1"/>
            <a:endParaRPr lang="en-US" dirty="0"/>
          </a:p>
        </p:txBody>
      </p:sp>
    </p:spTree>
    <p:extLst>
      <p:ext uri="{BB962C8B-B14F-4D97-AF65-F5344CB8AC3E}">
        <p14:creationId xmlns:p14="http://schemas.microsoft.com/office/powerpoint/2010/main" val="294395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ADD-E2AB-4218-A9D4-522C6C5CAD37}"/>
              </a:ext>
            </a:extLst>
          </p:cNvPr>
          <p:cNvSpPr>
            <a:spLocks noGrp="1"/>
          </p:cNvSpPr>
          <p:nvPr>
            <p:ph type="title"/>
          </p:nvPr>
        </p:nvSpPr>
        <p:spPr/>
        <p:txBody>
          <a:bodyPr/>
          <a:lstStyle/>
          <a:p>
            <a:r>
              <a:rPr lang="en-US" dirty="0"/>
              <a:t>Fort Belknap Indian Community</a:t>
            </a:r>
          </a:p>
        </p:txBody>
      </p:sp>
      <p:sp>
        <p:nvSpPr>
          <p:cNvPr id="3" name="Content Placeholder 2">
            <a:extLst>
              <a:ext uri="{FF2B5EF4-FFF2-40B4-BE49-F238E27FC236}">
                <a16:creationId xmlns:a16="http://schemas.microsoft.com/office/drawing/2014/main" id="{5CF831FD-1930-46D3-BC61-A3821828C843}"/>
              </a:ext>
            </a:extLst>
          </p:cNvPr>
          <p:cNvSpPr>
            <a:spLocks noGrp="1"/>
          </p:cNvSpPr>
          <p:nvPr>
            <p:ph idx="1"/>
          </p:nvPr>
        </p:nvSpPr>
        <p:spPr/>
        <p:txBody>
          <a:bodyPr>
            <a:normAutofit fontScale="92500" lnSpcReduction="20000"/>
          </a:bodyPr>
          <a:lstStyle/>
          <a:p>
            <a:pPr marL="0" indent="0">
              <a:buNone/>
            </a:pPr>
            <a:r>
              <a:rPr lang="en-US" dirty="0"/>
              <a:t>Acknowledgment and Contacts</a:t>
            </a:r>
          </a:p>
          <a:p>
            <a:pPr marL="0" indent="0">
              <a:buNone/>
            </a:pPr>
            <a:r>
              <a:rPr lang="en-US" dirty="0"/>
              <a:t>Fort Belknap Indian Community Council</a:t>
            </a:r>
          </a:p>
          <a:p>
            <a:pPr marL="0" indent="0">
              <a:buNone/>
            </a:pPr>
            <a:r>
              <a:rPr lang="en-US" dirty="0"/>
              <a:t>Jeffrey Stiffarm, Fort Belknap Indian Community President</a:t>
            </a:r>
          </a:p>
          <a:p>
            <a:pPr marL="0" indent="0">
              <a:buNone/>
            </a:pPr>
            <a:r>
              <a:rPr lang="en-US" dirty="0"/>
              <a:t>Dominic Messerly, CHAP ACB Chairman</a:t>
            </a:r>
          </a:p>
          <a:p>
            <a:pPr marL="0" indent="0">
              <a:buNone/>
            </a:pPr>
            <a:r>
              <a:rPr lang="en-US" dirty="0"/>
              <a:t>River District Gros </a:t>
            </a:r>
            <a:r>
              <a:rPr lang="en-US" dirty="0" err="1"/>
              <a:t>Ventre</a:t>
            </a:r>
            <a:r>
              <a:rPr lang="en-US" dirty="0"/>
              <a:t> Representative</a:t>
            </a:r>
          </a:p>
          <a:p>
            <a:pPr marL="0" indent="0">
              <a:buNone/>
            </a:pPr>
            <a:r>
              <a:rPr lang="en-US" dirty="0"/>
              <a:t> </a:t>
            </a:r>
          </a:p>
          <a:p>
            <a:pPr marL="0" indent="0">
              <a:buNone/>
            </a:pPr>
            <a:r>
              <a:rPr lang="en-US" dirty="0"/>
              <a:t>Contact Information and questions:</a:t>
            </a:r>
          </a:p>
          <a:p>
            <a:pPr marL="0" indent="0">
              <a:buNone/>
            </a:pPr>
            <a:r>
              <a:rPr lang="en-US" dirty="0"/>
              <a:t>	Byron Larson</a:t>
            </a:r>
          </a:p>
          <a:p>
            <a:pPr marL="0" indent="0">
              <a:buNone/>
            </a:pPr>
            <a:r>
              <a:rPr lang="en-US" dirty="0"/>
              <a:t>	</a:t>
            </a:r>
            <a:r>
              <a:rPr lang="en-US" dirty="0">
                <a:hlinkClick r:id="rId2"/>
              </a:rPr>
              <a:t>byron@xanovea.com</a:t>
            </a:r>
            <a:endParaRPr lang="en-US" dirty="0"/>
          </a:p>
          <a:p>
            <a:pPr marL="0" indent="0">
              <a:buNone/>
            </a:pPr>
            <a:r>
              <a:rPr lang="en-US" dirty="0"/>
              <a:t>	206-214-5424</a:t>
            </a:r>
          </a:p>
        </p:txBody>
      </p:sp>
    </p:spTree>
    <p:extLst>
      <p:ext uri="{BB962C8B-B14F-4D97-AF65-F5344CB8AC3E}">
        <p14:creationId xmlns:p14="http://schemas.microsoft.com/office/powerpoint/2010/main" val="386827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Acknowledgements</a:t>
            </a:r>
          </a:p>
        </p:txBody>
      </p:sp>
      <p:sp>
        <p:nvSpPr>
          <p:cNvPr id="14" name="Content Placeholder 13"/>
          <p:cNvSpPr>
            <a:spLocks noGrp="1"/>
          </p:cNvSpPr>
          <p:nvPr>
            <p:ph idx="1"/>
          </p:nvPr>
        </p:nvSpPr>
        <p:spPr/>
        <p:txBody>
          <a:bodyPr>
            <a:normAutofit fontScale="92500" lnSpcReduction="10000"/>
          </a:bodyPr>
          <a:lstStyle/>
          <a:p>
            <a:r>
              <a:rPr lang="en-US" dirty="0"/>
              <a:t>Current Fort Belknap President Jeffrey Stiffarm, Former President Andy Werk, Fort Belknap Councilman &amp; CHAP Chairman, Dominic Messerly &amp; the Fort Belknap Indian Community Council</a:t>
            </a:r>
          </a:p>
          <a:p>
            <a:r>
              <a:rPr lang="en-US" dirty="0"/>
              <a:t>Billings Area CHAP TAG Representative, Chairman Davis, Blackfeet Nation, Billings Area Office Director Redgrave, Chief Medical Officer Dr. Williamson, Chief Behavioral Health Officer Dr. Ostby &amp; Chief Dental Officer Dr. Lyons.</a:t>
            </a:r>
          </a:p>
          <a:p>
            <a:r>
              <a:rPr lang="en-US" dirty="0"/>
              <a:t>Academic Review Committee Co-Chairpersons; Fort Belknap Indian Community Chief Medical Officer Show, Behavioral Health Director Dr. Foster, Dental Director Dr. Lanza.</a:t>
            </a:r>
          </a:p>
          <a:p>
            <a:r>
              <a:rPr lang="en-US" dirty="0"/>
              <a:t>Billings Area Tribes, Tribal Presidents and Chairpersons and Councilpersons, TCU Presidents and Provosts, Montana State Representatives Windyboy and Small &amp; Tribal Caucus.</a:t>
            </a:r>
          </a:p>
          <a:p>
            <a:endParaRPr lang="en-US" dirty="0"/>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Billings Area CHAP Operating Authorities:</a:t>
            </a:r>
          </a:p>
        </p:txBody>
      </p:sp>
      <p:sp>
        <p:nvSpPr>
          <p:cNvPr id="14" name="Content Placeholder 13"/>
          <p:cNvSpPr>
            <a:spLocks noGrp="1"/>
          </p:cNvSpPr>
          <p:nvPr>
            <p:ph idx="1"/>
          </p:nvPr>
        </p:nvSpPr>
        <p:spPr/>
        <p:txBody>
          <a:bodyPr>
            <a:normAutofit/>
          </a:bodyPr>
          <a:lstStyle/>
          <a:p>
            <a:r>
              <a:rPr lang="en-US" dirty="0"/>
              <a:t>Federal legislation:</a:t>
            </a:r>
          </a:p>
          <a:p>
            <a:r>
              <a:rPr lang="en-US" dirty="0"/>
              <a:t>Snyder Act, 25 USC § 13</a:t>
            </a:r>
          </a:p>
          <a:p>
            <a:r>
              <a:rPr lang="en-US" dirty="0"/>
              <a:t>Transfer Act, 42 USC § 2001</a:t>
            </a:r>
          </a:p>
          <a:p>
            <a:r>
              <a:rPr lang="en-US" dirty="0"/>
              <a:t>Indian Self Determination and Education Assistance Act, 25 USC § § 5301 et seq</a:t>
            </a:r>
          </a:p>
          <a:p>
            <a:r>
              <a:rPr lang="en-US" dirty="0"/>
              <a:t>US DHHS &amp; Indian Health Service Circular Number 20-06</a:t>
            </a:r>
          </a:p>
        </p:txBody>
      </p:sp>
    </p:spTree>
    <p:extLst>
      <p:ext uri="{BB962C8B-B14F-4D97-AF65-F5344CB8AC3E}">
        <p14:creationId xmlns:p14="http://schemas.microsoft.com/office/powerpoint/2010/main" val="97183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CHAP Statutory &amp; Regulatory Authorities</a:t>
            </a:r>
          </a:p>
        </p:txBody>
      </p:sp>
      <p:sp>
        <p:nvSpPr>
          <p:cNvPr id="14" name="Content Placeholder 13"/>
          <p:cNvSpPr>
            <a:spLocks noGrp="1"/>
          </p:cNvSpPr>
          <p:nvPr>
            <p:ph idx="1"/>
          </p:nvPr>
        </p:nvSpPr>
        <p:spPr/>
        <p:txBody>
          <a:bodyPr>
            <a:normAutofit fontScale="70000" lnSpcReduction="20000"/>
          </a:bodyPr>
          <a:lstStyle/>
          <a:p>
            <a:r>
              <a:rPr lang="en-US" dirty="0"/>
              <a:t>Federal legislation:  Title 25 USC 1616l: Community Health Aide Program, Chapter 18 Indian Health Care, Subchapter I-Indian Health Professional Personnel.  In general:</a:t>
            </a:r>
          </a:p>
          <a:p>
            <a:pPr lvl="1"/>
            <a:r>
              <a:rPr lang="en-US" dirty="0"/>
              <a:t>Authorizes the Secretary to create a National CB and Area CBs</a:t>
            </a:r>
          </a:p>
          <a:p>
            <a:pPr lvl="1"/>
            <a:r>
              <a:rPr lang="en-US" dirty="0"/>
              <a:t>Requires the Secretary to develop training and a curriculum to provide a high standard of training to CHA/Ps in pursuit of high standards of training.</a:t>
            </a:r>
          </a:p>
          <a:p>
            <a:pPr lvl="1"/>
            <a:r>
              <a:rPr lang="en-US" dirty="0"/>
              <a:t>Requires CHAP CBs demonstrate the ability to maintain a system that identifies the needs of CHA/Ps in continuing education, clinical supervision, and that the CBs and procedures for certifying CHA/Ps are monitored and evaluated.</a:t>
            </a:r>
          </a:p>
          <a:p>
            <a:pPr lvl="1"/>
            <a:r>
              <a:rPr lang="en-US" dirty="0"/>
              <a:t>Under Subsection 3. A., requires an Indian Tribe or tribal organization to be authorized under State law to perform DHA/Ts services in accordance with State law.</a:t>
            </a:r>
          </a:p>
          <a:p>
            <a:r>
              <a:rPr lang="en-US" dirty="0"/>
              <a:t>Fort Belknap Indian Community’s Sovereign Authority:  Passed unanimously Resolution Number 30-2019, February 25, 2019:  As a federally recognized tribe, the Fort Belknap Indian Community exercised its sovereign right to implement with the Indian Health Service an area certification board and its constituent parts.</a:t>
            </a:r>
          </a:p>
          <a:p>
            <a:r>
              <a:rPr lang="en-US" dirty="0"/>
              <a:t>Montana State Legislation:  Montana State House Bill 599 commissioned by the Fort Belknap Indian Community and President Werk, and Health Committee Chairperson Messerly, and sponsored by the Honorable Johnathan </a:t>
            </a:r>
            <a:r>
              <a:rPr lang="en-US" dirty="0" err="1"/>
              <a:t>Windyboy</a:t>
            </a:r>
            <a:r>
              <a:rPr lang="en-US" dirty="0"/>
              <a:t> (</a:t>
            </a:r>
            <a:r>
              <a:rPr lang="en-US" dirty="0" err="1"/>
              <a:t>RockyBoy</a:t>
            </a:r>
            <a:r>
              <a:rPr lang="en-US" dirty="0"/>
              <a:t>) in the House of Representatives and in the Senate by the Honorable Jason Small (Northern Cheyenne), in the Senate and was signed into law by Governor Bullock on May 9, 2019.</a:t>
            </a:r>
          </a:p>
          <a:p>
            <a:endParaRPr lang="en-US" dirty="0"/>
          </a:p>
        </p:txBody>
      </p:sp>
    </p:spTree>
    <p:extLst>
      <p:ext uri="{BB962C8B-B14F-4D97-AF65-F5344CB8AC3E}">
        <p14:creationId xmlns:p14="http://schemas.microsoft.com/office/powerpoint/2010/main" val="264125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903A-6073-4598-A149-2B39ACF49C2C}"/>
              </a:ext>
            </a:extLst>
          </p:cNvPr>
          <p:cNvSpPr>
            <a:spLocks noGrp="1"/>
          </p:cNvSpPr>
          <p:nvPr>
            <p:ph type="title"/>
          </p:nvPr>
        </p:nvSpPr>
        <p:spPr/>
        <p:txBody>
          <a:bodyPr/>
          <a:lstStyle/>
          <a:p>
            <a:r>
              <a:rPr lang="en-US" dirty="0"/>
              <a:t>Key Features of Montana State CHAP Legislation</a:t>
            </a:r>
          </a:p>
        </p:txBody>
      </p:sp>
      <p:sp>
        <p:nvSpPr>
          <p:cNvPr id="3" name="Content Placeholder 2">
            <a:extLst>
              <a:ext uri="{FF2B5EF4-FFF2-40B4-BE49-F238E27FC236}">
                <a16:creationId xmlns:a16="http://schemas.microsoft.com/office/drawing/2014/main" id="{72BEB2CE-5CA5-4A8B-8DFC-EA0BDA76396C}"/>
              </a:ext>
            </a:extLst>
          </p:cNvPr>
          <p:cNvSpPr>
            <a:spLocks noGrp="1"/>
          </p:cNvSpPr>
          <p:nvPr>
            <p:ph idx="1"/>
          </p:nvPr>
        </p:nvSpPr>
        <p:spPr/>
        <p:txBody>
          <a:bodyPr>
            <a:normAutofit fontScale="85000" lnSpcReduction="10000"/>
          </a:bodyPr>
          <a:lstStyle/>
          <a:p>
            <a:r>
              <a:rPr lang="en-US" dirty="0"/>
              <a:t>Allows an individual without a license to provide health care services within the scope of certification according to previously described authorities.</a:t>
            </a:r>
          </a:p>
          <a:p>
            <a:r>
              <a:rPr lang="en-US" dirty="0"/>
              <a:t>Montana Medicaid program Section 53-6-101, MCA is amended to reflect federal statutes related to CHAP.</a:t>
            </a:r>
          </a:p>
          <a:p>
            <a:r>
              <a:rPr lang="en-US" dirty="0"/>
              <a:t>Only exclusion to service delivery is Section 2 Paragraph 3 (a) “performing dental extractions or invasive procedures to teeth and gums is prohibited”.</a:t>
            </a:r>
          </a:p>
          <a:p>
            <a:r>
              <a:rPr lang="en-US" dirty="0"/>
              <a:t>Under Section 2 Paragraph 4 includes “official duties on behalf of the US Government under the IHS, a tribal program authorized under PL 93-638, or an urban Indian health center”.</a:t>
            </a:r>
          </a:p>
          <a:p>
            <a:r>
              <a:rPr lang="en-US" dirty="0"/>
              <a:t>Directs DPHHS to apply for a CMS State Plan Amendment or research and demonstration project waiver to comply with federal and state CHAP certification requirements.  </a:t>
            </a:r>
          </a:p>
          <a:p>
            <a:r>
              <a:rPr lang="en-US" dirty="0"/>
              <a:t>Sunsets September 30, 2023.</a:t>
            </a:r>
          </a:p>
          <a:p>
            <a:endParaRPr lang="en-US" dirty="0"/>
          </a:p>
        </p:txBody>
      </p:sp>
    </p:spTree>
    <p:extLst>
      <p:ext uri="{BB962C8B-B14F-4D97-AF65-F5344CB8AC3E}">
        <p14:creationId xmlns:p14="http://schemas.microsoft.com/office/powerpoint/2010/main" val="26264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BF20-3F30-46F9-899F-3EBC631590C7}"/>
              </a:ext>
            </a:extLst>
          </p:cNvPr>
          <p:cNvSpPr>
            <a:spLocks noGrp="1"/>
          </p:cNvSpPr>
          <p:nvPr>
            <p:ph type="title"/>
          </p:nvPr>
        </p:nvSpPr>
        <p:spPr/>
        <p:txBody>
          <a:bodyPr>
            <a:normAutofit fontScale="90000"/>
          </a:bodyPr>
          <a:lstStyle/>
          <a:p>
            <a:r>
              <a:rPr lang="en-US" dirty="0"/>
              <a:t>Billings Area Certification Board &amp; Academic Review Committee Progress Summary</a:t>
            </a:r>
          </a:p>
        </p:txBody>
      </p:sp>
      <p:sp>
        <p:nvSpPr>
          <p:cNvPr id="3" name="Content Placeholder 2">
            <a:extLst>
              <a:ext uri="{FF2B5EF4-FFF2-40B4-BE49-F238E27FC236}">
                <a16:creationId xmlns:a16="http://schemas.microsoft.com/office/drawing/2014/main" id="{36DD0C4D-A883-451E-B08F-F5461186C18F}"/>
              </a:ext>
            </a:extLst>
          </p:cNvPr>
          <p:cNvSpPr>
            <a:spLocks noGrp="1"/>
          </p:cNvSpPr>
          <p:nvPr>
            <p:ph idx="1"/>
          </p:nvPr>
        </p:nvSpPr>
        <p:spPr/>
        <p:txBody>
          <a:bodyPr>
            <a:normAutofit lnSpcReduction="10000"/>
          </a:bodyPr>
          <a:lstStyle/>
          <a:p>
            <a:r>
              <a:rPr lang="en-US" dirty="0"/>
              <a:t>Billings Area initialization of an Area Certification Board &amp; Academic Review Committees:  Area Tribal Representation</a:t>
            </a:r>
          </a:p>
          <a:p>
            <a:r>
              <a:rPr lang="en-US" dirty="0"/>
              <a:t>Creation of  Regional ACB Policies and Procedures and Licensing Manual</a:t>
            </a:r>
          </a:p>
          <a:p>
            <a:pPr lvl="1"/>
            <a:r>
              <a:rPr lang="en-US" dirty="0"/>
              <a:t>Governance and authorities</a:t>
            </a:r>
          </a:p>
          <a:p>
            <a:pPr lvl="1"/>
            <a:r>
              <a:rPr lang="en-US" dirty="0"/>
              <a:t>Standards for Community Health Aides and Practitioners, Curriculum, Training Sites, management and administration, and records management</a:t>
            </a:r>
          </a:p>
          <a:p>
            <a:pPr lvl="1"/>
            <a:r>
              <a:rPr lang="en-US" dirty="0"/>
              <a:t>Detailed and explicit training, education and core competencies</a:t>
            </a:r>
          </a:p>
          <a:p>
            <a:pPr lvl="1"/>
            <a:r>
              <a:rPr lang="en-US" dirty="0"/>
              <a:t>Detailed and explicit definitions and levels of supervision</a:t>
            </a:r>
          </a:p>
          <a:p>
            <a:pPr lvl="1"/>
            <a:r>
              <a:rPr lang="en-US" dirty="0"/>
              <a:t>Detailed and explicit minimum requirements for each “step or grade” e.g., CHA I, II, III, IV &amp; Practitioner &amp; </a:t>
            </a:r>
            <a:r>
              <a:rPr lang="en-US" dirty="0" err="1"/>
              <a:t>BHA</a:t>
            </a:r>
            <a:r>
              <a:rPr lang="en-US" dirty="0"/>
              <a:t> I, II, III, Practitioner, Primary Dental Health Aide I &amp; II, Expanded Function Dental Health Aide I &amp; II, Dental Health Aide Hygienist and Dental Health Aide Therapist.</a:t>
            </a:r>
          </a:p>
          <a:p>
            <a:pPr lvl="1"/>
            <a:endParaRPr lang="en-US" dirty="0"/>
          </a:p>
          <a:p>
            <a:pPr lvl="1"/>
            <a:endParaRPr lang="en-US" dirty="0"/>
          </a:p>
          <a:p>
            <a:pPr lvl="1"/>
            <a:endParaRPr lang="en-US" dirty="0"/>
          </a:p>
          <a:p>
            <a:pPr lvl="1"/>
            <a:endParaRPr lang="en-US" dirty="0"/>
          </a:p>
          <a:p>
            <a:pPr lvl="1"/>
            <a:endParaRPr lang="en-US" dirty="0"/>
          </a:p>
          <a:p>
            <a:pPr marL="365760" lvl="1" indent="0">
              <a:buNone/>
            </a:pPr>
            <a:endParaRPr lang="en-US" dirty="0"/>
          </a:p>
          <a:p>
            <a:pPr lvl="1"/>
            <a:endParaRPr lang="en-US" dirty="0"/>
          </a:p>
        </p:txBody>
      </p:sp>
    </p:spTree>
    <p:extLst>
      <p:ext uri="{BB962C8B-B14F-4D97-AF65-F5344CB8AC3E}">
        <p14:creationId xmlns:p14="http://schemas.microsoft.com/office/powerpoint/2010/main" val="270088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BF20-3F30-46F9-899F-3EBC631590C7}"/>
              </a:ext>
            </a:extLst>
          </p:cNvPr>
          <p:cNvSpPr>
            <a:spLocks noGrp="1"/>
          </p:cNvSpPr>
          <p:nvPr>
            <p:ph type="title"/>
          </p:nvPr>
        </p:nvSpPr>
        <p:spPr/>
        <p:txBody>
          <a:bodyPr>
            <a:normAutofit fontScale="90000"/>
          </a:bodyPr>
          <a:lstStyle/>
          <a:p>
            <a:r>
              <a:rPr lang="en-US" dirty="0"/>
              <a:t>Billings Area Certification Board &amp; Academic Review Committees Initialization</a:t>
            </a:r>
          </a:p>
        </p:txBody>
      </p:sp>
      <p:sp>
        <p:nvSpPr>
          <p:cNvPr id="3" name="Content Placeholder 2">
            <a:extLst>
              <a:ext uri="{FF2B5EF4-FFF2-40B4-BE49-F238E27FC236}">
                <a16:creationId xmlns:a16="http://schemas.microsoft.com/office/drawing/2014/main" id="{36DD0C4D-A883-451E-B08F-F5461186C18F}"/>
              </a:ext>
            </a:extLst>
          </p:cNvPr>
          <p:cNvSpPr>
            <a:spLocks noGrp="1"/>
          </p:cNvSpPr>
          <p:nvPr>
            <p:ph idx="1"/>
          </p:nvPr>
        </p:nvSpPr>
        <p:spPr/>
        <p:txBody>
          <a:bodyPr>
            <a:normAutofit fontScale="85000" lnSpcReduction="20000"/>
          </a:bodyPr>
          <a:lstStyle/>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u="sng" dirty="0">
                <a:latin typeface="Calibri" panose="020F0502020204030204" pitchFamily="34" charset="0"/>
                <a:ea typeface="Calibri" panose="020F0502020204030204" pitchFamily="34" charset="0"/>
                <a:cs typeface="Times New Roman" panose="02020603050405020304" pitchFamily="18" charset="0"/>
              </a:rPr>
              <a:t>Consistent with Circular #20-06, Section C. </a:t>
            </a:r>
            <a:r>
              <a:rPr lang="en-US" u="sng" dirty="0" err="1">
                <a:latin typeface="Calibri" panose="020F0502020204030204" pitchFamily="34" charset="0"/>
                <a:ea typeface="Calibri" panose="020F0502020204030204" pitchFamily="34" charset="0"/>
                <a:cs typeface="Times New Roman" panose="02020603050405020304" pitchFamily="18" charset="0"/>
              </a:rPr>
              <a:t>IHS</a:t>
            </a:r>
            <a:r>
              <a:rPr lang="en-US" u="sng" dirty="0">
                <a:latin typeface="Calibri" panose="020F0502020204030204" pitchFamily="34" charset="0"/>
                <a:ea typeface="Calibri" panose="020F0502020204030204" pitchFamily="34" charset="0"/>
                <a:cs typeface="Times New Roman" panose="02020603050405020304" pitchFamily="18" charset="0"/>
              </a:rPr>
              <a:t> Area Directors.</a:t>
            </a:r>
            <a:r>
              <a:rPr lang="en-US" dirty="0">
                <a:latin typeface="Calibri" panose="020F0502020204030204" pitchFamily="34" charset="0"/>
                <a:ea typeface="Calibri" panose="020F0502020204030204" pitchFamily="34" charset="0"/>
                <a:cs typeface="Times New Roman" panose="02020603050405020304" pitchFamily="18" charset="0"/>
              </a:rPr>
              <a:t> Requested authorization from Headquarters to formally consults with Area Tribes to formally appoint members to the Billings Area ACB and makes recommendations for appointments to the NCB. Have worked directly with Billings Area Tribes to initiate a formal board composition in its charters and to develop the procedures of the Billings Area ACB and ARC committees. Billings Area Office has appointed three federal representative to serve on the ACB and ARC.</a:t>
            </a:r>
          </a:p>
          <a:p>
            <a:pPr marL="0" marR="0">
              <a:spcBef>
                <a:spcPts val="0"/>
              </a:spcBef>
              <a:spcAft>
                <a:spcPts val="800"/>
              </a:spcAft>
            </a:pPr>
            <a:r>
              <a:rPr lang="en-US" u="sng" dirty="0">
                <a:latin typeface="Calibri" panose="020F0502020204030204" pitchFamily="34" charset="0"/>
                <a:ea typeface="Calibri" panose="020F0502020204030204" pitchFamily="34" charset="0"/>
                <a:cs typeface="Times New Roman" panose="02020603050405020304" pitchFamily="18" charset="0"/>
              </a:rPr>
              <a:t>Consistent with Circular #20-06, F. Area and/or Regional Certification Boards (</a:t>
            </a:r>
            <a:r>
              <a:rPr lang="en-US" u="sng" dirty="0" err="1">
                <a:latin typeface="Calibri" panose="020F0502020204030204" pitchFamily="34" charset="0"/>
                <a:ea typeface="Calibri" panose="020F0502020204030204" pitchFamily="34" charset="0"/>
                <a:cs typeface="Times New Roman" panose="02020603050405020304" pitchFamily="18" charset="0"/>
              </a:rPr>
              <a:t>ACBs</a:t>
            </a:r>
            <a:r>
              <a:rPr lang="en-US" u="sng"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Development of Billings Area CHA/</a:t>
            </a:r>
            <a:r>
              <a:rPr lang="en-US" dirty="0" err="1">
                <a:latin typeface="Calibri" panose="020F0502020204030204" pitchFamily="34" charset="0"/>
                <a:ea typeface="Calibri" panose="020F0502020204030204" pitchFamily="34" charset="0"/>
                <a:cs typeface="Times New Roman" panose="02020603050405020304" pitchFamily="18" charset="0"/>
              </a:rPr>
              <a:t>BHA</a:t>
            </a:r>
            <a:r>
              <a:rPr lang="en-US" dirty="0">
                <a:latin typeface="Calibri" panose="020F0502020204030204" pitchFamily="34" charset="0"/>
                <a:ea typeface="Calibri" panose="020F0502020204030204" pitchFamily="34" charset="0"/>
                <a:cs typeface="Times New Roman" panose="02020603050405020304" pitchFamily="18" charset="0"/>
              </a:rPr>
              <a:t>/&amp;DHA standards, and administrative and management systems for the Area’s ACB and ARC  to comply with 20-06 Circular and CHAP program evaluation requirements.</a:t>
            </a:r>
          </a:p>
          <a:p>
            <a:pPr marL="0" marR="0">
              <a:spcBef>
                <a:spcPts val="0"/>
              </a:spcBef>
              <a:spcAft>
                <a:spcPts val="800"/>
              </a:spcAft>
            </a:pPr>
            <a:r>
              <a:rPr lang="en-US" u="sng" dirty="0">
                <a:latin typeface="Calibri" panose="020F0502020204030204" pitchFamily="34" charset="0"/>
                <a:ea typeface="Calibri" panose="020F0502020204030204" pitchFamily="34" charset="0"/>
                <a:cs typeface="Times New Roman" panose="02020603050405020304" pitchFamily="18" charset="0"/>
              </a:rPr>
              <a:t>Consistent with Circular #20-06, Section F. (5) &amp; (6) Ensures the National CHAP Standards and Procedures and the respective Area curriculum are culturally tailored and accessible to Area Tribal members.</a:t>
            </a:r>
            <a:r>
              <a:rPr lang="en-US" dirty="0">
                <a:latin typeface="Calibri" panose="020F0502020204030204" pitchFamily="34" charset="0"/>
                <a:ea typeface="Calibri" panose="020F0502020204030204" pitchFamily="34" charset="0"/>
                <a:cs typeface="Times New Roman" panose="02020603050405020304" pitchFamily="18" charset="0"/>
              </a:rPr>
              <a:t> Billings Area ACB and ARC are nearing completing of Billings Area Certification Board Dental, Behavioral Health and Community Health Standards and Curriculum, in reflection of self-determination, area tribal preferences and historical customs, and clinical, public health and institutional capacities.</a:t>
            </a:r>
          </a:p>
          <a:p>
            <a:pPr lvl="1"/>
            <a:endParaRPr lang="en-US" dirty="0"/>
          </a:p>
        </p:txBody>
      </p:sp>
    </p:spTree>
    <p:extLst>
      <p:ext uri="{BB962C8B-B14F-4D97-AF65-F5344CB8AC3E}">
        <p14:creationId xmlns:p14="http://schemas.microsoft.com/office/powerpoint/2010/main" val="380052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BF20-3F30-46F9-899F-3EBC631590C7}"/>
              </a:ext>
            </a:extLst>
          </p:cNvPr>
          <p:cNvSpPr>
            <a:spLocks noGrp="1"/>
          </p:cNvSpPr>
          <p:nvPr>
            <p:ph type="title"/>
          </p:nvPr>
        </p:nvSpPr>
        <p:spPr/>
        <p:txBody>
          <a:bodyPr>
            <a:normAutofit fontScale="90000"/>
          </a:bodyPr>
          <a:lstStyle/>
          <a:p>
            <a:r>
              <a:rPr lang="en-US" dirty="0"/>
              <a:t>Billings Area Certification Board &amp; Academic Review Committee Progress Summary</a:t>
            </a:r>
          </a:p>
        </p:txBody>
      </p:sp>
      <p:sp>
        <p:nvSpPr>
          <p:cNvPr id="3" name="Content Placeholder 2">
            <a:extLst>
              <a:ext uri="{FF2B5EF4-FFF2-40B4-BE49-F238E27FC236}">
                <a16:creationId xmlns:a16="http://schemas.microsoft.com/office/drawing/2014/main" id="{36DD0C4D-A883-451E-B08F-F5461186C18F}"/>
              </a:ext>
            </a:extLst>
          </p:cNvPr>
          <p:cNvSpPr>
            <a:spLocks noGrp="1"/>
          </p:cNvSpPr>
          <p:nvPr>
            <p:ph idx="1"/>
          </p:nvPr>
        </p:nvSpPr>
        <p:spPr/>
        <p:txBody>
          <a:bodyPr>
            <a:normAutofit fontScale="70000" lnSpcReduction="20000"/>
          </a:bodyPr>
          <a:lstStyle/>
          <a:p>
            <a:r>
              <a:rPr lang="en-US" dirty="0"/>
              <a:t>National &amp; Area Infrastructure</a:t>
            </a:r>
          </a:p>
          <a:p>
            <a:pPr lvl="1"/>
            <a:r>
              <a:rPr lang="en-US" dirty="0"/>
              <a:t>Development of management, clinical and oversight infrastructure and systems Nationally and in each IHS Administrative Area</a:t>
            </a:r>
          </a:p>
          <a:p>
            <a:pPr lvl="1"/>
            <a:r>
              <a:rPr lang="en-US" dirty="0"/>
              <a:t>Provides staffing to implement CHAP authorities and functions.</a:t>
            </a:r>
          </a:p>
          <a:p>
            <a:r>
              <a:rPr lang="en-US" dirty="0"/>
              <a:t>CHAP Tribal Assessment &amp; Planning Grant</a:t>
            </a:r>
          </a:p>
          <a:p>
            <a:pPr lvl="1"/>
            <a:r>
              <a:rPr lang="en-US" dirty="0"/>
              <a:t>Focus on feasibility and readiness assessment for areas new to CHAP</a:t>
            </a:r>
          </a:p>
          <a:p>
            <a:pPr lvl="1"/>
            <a:r>
              <a:rPr lang="en-US" dirty="0"/>
              <a:t>Broadly focuses on governance, administrative and clinical management readiness &amp; capacities</a:t>
            </a:r>
          </a:p>
          <a:p>
            <a:pPr lvl="1"/>
            <a:r>
              <a:rPr lang="en-US" dirty="0"/>
              <a:t>More explicitly reviews six domains or focus areas of CHAP readiness</a:t>
            </a:r>
          </a:p>
          <a:p>
            <a:r>
              <a:rPr lang="en-US" dirty="0"/>
              <a:t>CHAP Tribal Planning &amp; Implementation Grant</a:t>
            </a:r>
          </a:p>
          <a:p>
            <a:pPr lvl="1"/>
            <a:r>
              <a:rPr lang="en-US" dirty="0"/>
              <a:t>Clinical Supervisor Support</a:t>
            </a:r>
          </a:p>
          <a:p>
            <a:pPr lvl="1"/>
            <a:r>
              <a:rPr lang="en-US" dirty="0"/>
              <a:t>Scope of Practice</a:t>
            </a:r>
          </a:p>
          <a:p>
            <a:pPr lvl="1"/>
            <a:r>
              <a:rPr lang="en-US" dirty="0"/>
              <a:t>Technology Infrastructure</a:t>
            </a:r>
          </a:p>
          <a:p>
            <a:pPr lvl="1"/>
            <a:r>
              <a:rPr lang="en-US" dirty="0"/>
              <a:t>Training Infrastructure</a:t>
            </a:r>
          </a:p>
          <a:p>
            <a:pPr lvl="1"/>
            <a:r>
              <a:rPr lang="en-US" dirty="0"/>
              <a:t>System Integration</a:t>
            </a:r>
          </a:p>
          <a:p>
            <a:pPr lvl="1"/>
            <a:r>
              <a:rPr lang="en-US" dirty="0"/>
              <a:t>Social Determinants of Health</a:t>
            </a:r>
          </a:p>
          <a:p>
            <a:pPr lvl="1"/>
            <a:endParaRPr lang="en-US" dirty="0"/>
          </a:p>
          <a:p>
            <a:pPr lvl="1"/>
            <a:endParaRPr lang="en-US" dirty="0"/>
          </a:p>
          <a:p>
            <a:pPr lvl="1"/>
            <a:endParaRPr lang="en-US" dirty="0"/>
          </a:p>
          <a:p>
            <a:pPr lvl="1"/>
            <a:endParaRPr lang="en-US" dirty="0"/>
          </a:p>
          <a:p>
            <a:pPr marL="365760" lvl="1" indent="0">
              <a:buNone/>
            </a:pPr>
            <a:endParaRPr lang="en-US" dirty="0"/>
          </a:p>
          <a:p>
            <a:pPr lvl="1"/>
            <a:endParaRPr lang="en-US" dirty="0"/>
          </a:p>
        </p:txBody>
      </p:sp>
    </p:spTree>
    <p:extLst>
      <p:ext uri="{BB962C8B-B14F-4D97-AF65-F5344CB8AC3E}">
        <p14:creationId xmlns:p14="http://schemas.microsoft.com/office/powerpoint/2010/main" val="31561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0E0F-2C97-4965-87AB-E712FD87B24D}"/>
              </a:ext>
            </a:extLst>
          </p:cNvPr>
          <p:cNvSpPr>
            <a:spLocks noGrp="1"/>
          </p:cNvSpPr>
          <p:nvPr>
            <p:ph type="title"/>
          </p:nvPr>
        </p:nvSpPr>
        <p:spPr/>
        <p:txBody>
          <a:bodyPr>
            <a:normAutofit fontScale="90000"/>
          </a:bodyPr>
          <a:lstStyle/>
          <a:p>
            <a:r>
              <a:rPr lang="en-US" dirty="0"/>
              <a:t>Billings Area Certification Board &amp; Academic Review Committees Next Steps</a:t>
            </a:r>
          </a:p>
        </p:txBody>
      </p:sp>
      <p:sp>
        <p:nvSpPr>
          <p:cNvPr id="3" name="Content Placeholder 2">
            <a:extLst>
              <a:ext uri="{FF2B5EF4-FFF2-40B4-BE49-F238E27FC236}">
                <a16:creationId xmlns:a16="http://schemas.microsoft.com/office/drawing/2014/main" id="{72AE6079-4BF2-49B2-ADDD-7CE99F8512C2}"/>
              </a:ext>
            </a:extLst>
          </p:cNvPr>
          <p:cNvSpPr>
            <a:spLocks noGrp="1"/>
          </p:cNvSpPr>
          <p:nvPr>
            <p:ph idx="1"/>
          </p:nvPr>
        </p:nvSpPr>
        <p:spPr/>
        <p:txBody>
          <a:bodyPr>
            <a:normAutofit/>
          </a:bodyPr>
          <a:lstStyle/>
          <a:p>
            <a:r>
              <a:rPr lang="en-US" dirty="0"/>
              <a:t>Finalize ACB Standards, Policy and Procedures Manual &amp; Academic Review Committee Curriculum for each service.</a:t>
            </a:r>
          </a:p>
          <a:p>
            <a:r>
              <a:rPr lang="en-US" dirty="0"/>
              <a:t>Complete all required </a:t>
            </a:r>
            <a:r>
              <a:rPr lang="en-US" dirty="0" err="1"/>
              <a:t>PSFAs</a:t>
            </a:r>
            <a:r>
              <a:rPr lang="en-US" dirty="0"/>
              <a:t> contained in Circular 20-06, and finalize Billings Area ACB Standards Policy and Procedures Manual.</a:t>
            </a:r>
          </a:p>
          <a:p>
            <a:r>
              <a:rPr lang="en-US" dirty="0"/>
              <a:t>Complete resolutions for representation on the NCB, ACB, ARC, and modify each nations ISDEAA Contracts/Compacts.</a:t>
            </a:r>
          </a:p>
          <a:p>
            <a:r>
              <a:rPr lang="en-US" dirty="0"/>
              <a:t>Nominate a Billings Area National Certification Board Delegate, Alternate and Technical Assistance Representatives.</a:t>
            </a:r>
          </a:p>
          <a:p>
            <a:endParaRPr lang="en-US" dirty="0"/>
          </a:p>
          <a:p>
            <a:endParaRPr lang="en-US" dirty="0"/>
          </a:p>
        </p:txBody>
      </p:sp>
    </p:spTree>
    <p:extLst>
      <p:ext uri="{BB962C8B-B14F-4D97-AF65-F5344CB8AC3E}">
        <p14:creationId xmlns:p14="http://schemas.microsoft.com/office/powerpoint/2010/main" val="403349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1379</TotalTime>
  <Words>1355</Words>
  <Application>Microsoft Office PowerPoint</Application>
  <PresentationFormat>Custom</PresentationFormat>
  <Paragraphs>91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vt:lpstr>
      <vt:lpstr>Woodgrain 16x9</vt:lpstr>
      <vt:lpstr>Fort Belknap Indian Community</vt:lpstr>
      <vt:lpstr>Acknowledgements</vt:lpstr>
      <vt:lpstr>Billings Area CHAP Operating Authorities:</vt:lpstr>
      <vt:lpstr>CHAP Statutory &amp; Regulatory Authorities</vt:lpstr>
      <vt:lpstr>Key Features of Montana State CHAP Legislation</vt:lpstr>
      <vt:lpstr>Billings Area Certification Board &amp; Academic Review Committee Progress Summary</vt:lpstr>
      <vt:lpstr>Billings Area Certification Board &amp; Academic Review Committees Initialization</vt:lpstr>
      <vt:lpstr>Billings Area Certification Board &amp; Academic Review Committee Progress Summary</vt:lpstr>
      <vt:lpstr>Billings Area Certification Board &amp; Academic Review Committees Next Steps</vt:lpstr>
      <vt:lpstr>Billings Area Certification Board &amp; Academic Review Committees Next Steps</vt:lpstr>
      <vt:lpstr>Fort Belknap Indian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 Belknap Indian Community</dc:title>
  <dc:creator>Byron Larson</dc:creator>
  <cp:lastModifiedBy>Byron Larson</cp:lastModifiedBy>
  <cp:revision>64</cp:revision>
  <dcterms:created xsi:type="dcterms:W3CDTF">2019-10-21T01:22:26Z</dcterms:created>
  <dcterms:modified xsi:type="dcterms:W3CDTF">2022-08-16T13:36:25Z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