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85" r:id="rId3"/>
    <p:sldId id="284" r:id="rId4"/>
    <p:sldId id="287" r:id="rId5"/>
    <p:sldId id="286" r:id="rId6"/>
    <p:sldId id="293" r:id="rId7"/>
    <p:sldId id="294" r:id="rId8"/>
    <p:sldId id="303" r:id="rId9"/>
    <p:sldId id="304" r:id="rId10"/>
    <p:sldId id="297" r:id="rId11"/>
    <p:sldId id="306" r:id="rId12"/>
    <p:sldId id="305" r:id="rId13"/>
    <p:sldId id="300" r:id="rId14"/>
    <p:sldId id="301" r:id="rId15"/>
    <p:sldId id="302" r:id="rId16"/>
    <p:sldId id="296" r:id="rId17"/>
    <p:sldId id="275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9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33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88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7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7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65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7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7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4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4228CB-3706-435E-9938-AE470C2BA2CB}" type="datetimeFigureOut">
              <a:rPr lang="en-US" smtClean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52C702-B8AC-4204-B533-7337A1B82E9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40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89599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Billings Area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Indian Health Service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001" y="4294001"/>
            <a:ext cx="3305825" cy="189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Prior Year Carry Forward Balances            as of April 14, 2022</a:t>
            </a:r>
            <a:endParaRPr lang="en-US" sz="4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292344"/>
              </p:ext>
            </p:extLst>
          </p:nvPr>
        </p:nvGraphicFramePr>
        <p:xfrm>
          <a:off x="1332410" y="2257425"/>
          <a:ext cx="9313820" cy="3464111"/>
        </p:xfrm>
        <a:graphic>
          <a:graphicData uri="http://schemas.openxmlformats.org/drawingml/2006/table">
            <a:tbl>
              <a:tblPr/>
              <a:tblGrid>
                <a:gridCol w="3571491">
                  <a:extLst>
                    <a:ext uri="{9D8B030D-6E8A-4147-A177-3AD203B41FA5}">
                      <a16:colId xmlns:a16="http://schemas.microsoft.com/office/drawing/2014/main" val="3922373560"/>
                    </a:ext>
                  </a:extLst>
                </a:gridCol>
                <a:gridCol w="1499481">
                  <a:extLst>
                    <a:ext uri="{9D8B030D-6E8A-4147-A177-3AD203B41FA5}">
                      <a16:colId xmlns:a16="http://schemas.microsoft.com/office/drawing/2014/main" val="2477883803"/>
                    </a:ext>
                  </a:extLst>
                </a:gridCol>
                <a:gridCol w="1216624">
                  <a:extLst>
                    <a:ext uri="{9D8B030D-6E8A-4147-A177-3AD203B41FA5}">
                      <a16:colId xmlns:a16="http://schemas.microsoft.com/office/drawing/2014/main" val="4117566104"/>
                    </a:ext>
                  </a:extLst>
                </a:gridCol>
                <a:gridCol w="1404059">
                  <a:extLst>
                    <a:ext uri="{9D8B030D-6E8A-4147-A177-3AD203B41FA5}">
                      <a16:colId xmlns:a16="http://schemas.microsoft.com/office/drawing/2014/main" val="2644210741"/>
                    </a:ext>
                  </a:extLst>
                </a:gridCol>
                <a:gridCol w="1622165">
                  <a:extLst>
                    <a:ext uri="{9D8B030D-6E8A-4147-A177-3AD203B41FA5}">
                      <a16:colId xmlns:a16="http://schemas.microsoft.com/office/drawing/2014/main" val="3474605387"/>
                    </a:ext>
                  </a:extLst>
                </a:gridCol>
              </a:tblGrid>
              <a:tr h="57735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BILLINGS AREA 2021 CARRY FORWARD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Federal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142236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46,240,159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46,240,159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934365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12,382,146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12,382,146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926432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Insurance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13,161,800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13,161,800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63089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Veterans Admin Collections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2,570,782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2,570,782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8583059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Purchased Referred Care Federal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44,683,262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44,683,262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494342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Health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5,542,563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5,542,563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102639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Facilities Support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3,943,909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3,943,909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827077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&amp; Improvements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12,436,492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12,436,492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746792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1,128,102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1,128,102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533095"/>
                  </a:ext>
                </a:extLst>
              </a:tr>
              <a:tr h="28867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142,089,215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142,089,215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945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8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3587"/>
          </a:xfrm>
        </p:spPr>
        <p:txBody>
          <a:bodyPr>
            <a:noAutofit/>
          </a:bodyPr>
          <a:lstStyle/>
          <a:p>
            <a:pPr marL="182880" algn="ctr"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Billings Area Indian Health Service        </a:t>
            </a:r>
            <a:br>
              <a:rPr lang="en-US" sz="32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Office of Environmental Health &amp; Engineering</a:t>
            </a:r>
            <a:endParaRPr lang="en-US" sz="32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908" y="1845734"/>
            <a:ext cx="9927771" cy="4023360"/>
          </a:xfrm>
        </p:spPr>
        <p:txBody>
          <a:bodyPr/>
          <a:lstStyle/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Current Projects in Contracting: $30,405,430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FEPP Projects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FY 21 and Prior Year Funded Projects : $45,974,426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FY 22 Funded Projects: $5,635,350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Funded Projects: 51,609,776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358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 Current Projects in Contracting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5086350" cy="4023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BAO Facilities Assessment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Billings AE Tech Services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WRSU Clinic Expansion Design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Multiple Emergency Power Supply System Design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Isolation and Pressure Room Renovation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Billings Master Planning </a:t>
            </a:r>
            <a:r>
              <a:rPr lang="en-US" sz="2200" dirty="0" smtClean="0">
                <a:solidFill>
                  <a:schemeClr val="tx1"/>
                </a:solidFill>
              </a:rPr>
              <a:t>AE </a:t>
            </a:r>
            <a:r>
              <a:rPr lang="en-US" sz="2200" dirty="0">
                <a:solidFill>
                  <a:schemeClr val="tx1"/>
                </a:solidFill>
              </a:rPr>
              <a:t>Services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AW </a:t>
            </a:r>
            <a:r>
              <a:rPr lang="en-US" sz="2200" dirty="0">
                <a:solidFill>
                  <a:schemeClr val="tx1"/>
                </a:solidFill>
              </a:rPr>
              <a:t>Airborne Infection Isolation Rm </a:t>
            </a:r>
            <a:r>
              <a:rPr lang="en-US" sz="2200" dirty="0" smtClean="0">
                <a:solidFill>
                  <a:schemeClr val="tx1"/>
                </a:solidFill>
              </a:rPr>
              <a:t>Renovation/Modernization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Billings </a:t>
            </a:r>
            <a:r>
              <a:rPr lang="en-US" sz="2200" dirty="0" smtClean="0">
                <a:solidFill>
                  <a:schemeClr val="tx1"/>
                </a:solidFill>
              </a:rPr>
              <a:t>AE </a:t>
            </a:r>
            <a:r>
              <a:rPr lang="en-US" sz="2200" dirty="0">
                <a:solidFill>
                  <a:schemeClr val="tx1"/>
                </a:solidFill>
              </a:rPr>
              <a:t>and Engineering Technician Services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Multiple Emergency Power Supply System Designs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Crow Utility Mapping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>
                <a:solidFill>
                  <a:schemeClr val="tx1"/>
                </a:solidFill>
              </a:rPr>
              <a:t>Crow Hospital ATS Replacement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00" dirty="0" smtClean="0">
                <a:solidFill>
                  <a:schemeClr val="tx1"/>
                </a:solidFill>
              </a:rPr>
              <a:t>Northern </a:t>
            </a:r>
            <a:r>
              <a:rPr lang="en-US" sz="2200" dirty="0">
                <a:solidFill>
                  <a:schemeClr val="tx1"/>
                </a:solidFill>
              </a:rPr>
              <a:t>Cheyenne Service Unit Flooring Project</a:t>
            </a:r>
          </a:p>
          <a:p>
            <a:r>
              <a:rPr lang="en-US" dirty="0">
                <a:solidFill>
                  <a:schemeClr val="tx1"/>
                </a:solidFill>
              </a:rPr>
              <a:t>AE Design </a:t>
            </a:r>
            <a:r>
              <a:rPr lang="en-US" dirty="0" smtClean="0">
                <a:solidFill>
                  <a:schemeClr val="tx1"/>
                </a:solidFill>
              </a:rPr>
              <a:t>18-Unit </a:t>
            </a:r>
            <a:r>
              <a:rPr lang="en-US" dirty="0">
                <a:solidFill>
                  <a:schemeClr val="tx1"/>
                </a:solidFill>
              </a:rPr>
              <a:t>Apartment </a:t>
            </a:r>
            <a:r>
              <a:rPr lang="en-US" dirty="0" smtClean="0">
                <a:solidFill>
                  <a:schemeClr val="tx1"/>
                </a:solidFill>
              </a:rPr>
              <a:t>Building, Crow </a:t>
            </a:r>
            <a:r>
              <a:rPr lang="en-US" dirty="0">
                <a:solidFill>
                  <a:schemeClr val="tx1"/>
                </a:solidFill>
              </a:rPr>
              <a:t>Agency, MT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3670" y="1845734"/>
            <a:ext cx="4652010" cy="426931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AE Design 18-Unit Apartment </a:t>
            </a:r>
            <a:r>
              <a:rPr lang="en-US" sz="1400" dirty="0" smtClean="0">
                <a:solidFill>
                  <a:schemeClr val="tx1"/>
                </a:solidFill>
              </a:rPr>
              <a:t>Building, Browning, </a:t>
            </a:r>
            <a:r>
              <a:rPr lang="en-US" sz="1400" dirty="0">
                <a:solidFill>
                  <a:schemeClr val="tx1"/>
                </a:solidFill>
              </a:rPr>
              <a:t>MT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Crow Transfer Stations Renovation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WRSU Optometry </a:t>
            </a:r>
            <a:r>
              <a:rPr lang="en-US" sz="1400" dirty="0" smtClean="0">
                <a:solidFill>
                  <a:schemeClr val="tx1"/>
                </a:solidFill>
              </a:rPr>
              <a:t>AE </a:t>
            </a:r>
            <a:r>
              <a:rPr lang="en-US" sz="1400" dirty="0">
                <a:solidFill>
                  <a:schemeClr val="tx1"/>
                </a:solidFill>
              </a:rPr>
              <a:t>Design Services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Fort </a:t>
            </a:r>
            <a:r>
              <a:rPr lang="en-US" sz="1400" dirty="0">
                <a:solidFill>
                  <a:schemeClr val="tx1"/>
                </a:solidFill>
              </a:rPr>
              <a:t>Peck Hospital Renovation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Fort Peck Addition &amp; Renovation Design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Crow/Northern Cheyenne Hospital Pump Replacement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NCSU Boiler and Chiller Replacement Project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Billings Area Asphalt and Concrete Repair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2018 BEMAR Hays Health Center Boiler Replacement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Multi Project Design - Ft Belknap Hospital </a:t>
            </a:r>
            <a:r>
              <a:rPr lang="en-US" sz="1400" dirty="0" smtClean="0">
                <a:solidFill>
                  <a:schemeClr val="tx1"/>
                </a:solidFill>
              </a:rPr>
              <a:t>Renovation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FB Keyless Access and Security System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Blackfeet Southern Piegan Health Center Modernization 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Lodge Grass Dental, HIM and Pharmacy Remodel </a:t>
            </a:r>
            <a:r>
              <a:rPr lang="en-US" sz="1400" dirty="0" smtClean="0">
                <a:solidFill>
                  <a:schemeClr val="tx1"/>
                </a:solidFill>
              </a:rPr>
              <a:t>AE </a:t>
            </a:r>
            <a:r>
              <a:rPr lang="en-US" sz="1400" dirty="0">
                <a:solidFill>
                  <a:schemeClr val="tx1"/>
                </a:solidFill>
              </a:rPr>
              <a:t>Design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062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071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FEPP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Project Consolidated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BAO-Area </a:t>
            </a:r>
            <a:r>
              <a:rPr lang="en-US" dirty="0">
                <a:solidFill>
                  <a:schemeClr val="tx1"/>
                </a:solidFill>
              </a:rPr>
              <a:t>Wide Master Plan (BF, FB, NC)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BAO-Area </a:t>
            </a:r>
            <a:r>
              <a:rPr lang="en-US" dirty="0">
                <a:solidFill>
                  <a:schemeClr val="tx1"/>
                </a:solidFill>
              </a:rPr>
              <a:t>Wide Emergency Generator Design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BAO-Area </a:t>
            </a:r>
            <a:r>
              <a:rPr lang="en-US" dirty="0">
                <a:solidFill>
                  <a:schemeClr val="tx1"/>
                </a:solidFill>
              </a:rPr>
              <a:t>Wide Isolation Room Modernization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BFSU-Emergency </a:t>
            </a:r>
            <a:r>
              <a:rPr lang="en-US" dirty="0">
                <a:solidFill>
                  <a:schemeClr val="tx1"/>
                </a:solidFill>
              </a:rPr>
              <a:t>Generator @ Heart Butte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BFSU-Inpatient </a:t>
            </a:r>
            <a:r>
              <a:rPr lang="en-US" dirty="0">
                <a:solidFill>
                  <a:schemeClr val="tx1"/>
                </a:solidFill>
              </a:rPr>
              <a:t>Renovation - include nurses station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BFSU-Replace </a:t>
            </a:r>
            <a:r>
              <a:rPr lang="en-US" dirty="0">
                <a:solidFill>
                  <a:schemeClr val="tx1"/>
                </a:solidFill>
              </a:rPr>
              <a:t>Medical Gas Alarm System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BFSU-Replace </a:t>
            </a:r>
            <a:r>
              <a:rPr lang="en-US" dirty="0">
                <a:solidFill>
                  <a:schemeClr val="tx1"/>
                </a:solidFill>
              </a:rPr>
              <a:t>Emergency Generator - BCH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BFSU-14 </a:t>
            </a:r>
            <a:r>
              <a:rPr lang="en-US" dirty="0">
                <a:solidFill>
                  <a:schemeClr val="tx1"/>
                </a:solidFill>
              </a:rPr>
              <a:t>Plex Apartment - Construction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BFSU-Replace </a:t>
            </a:r>
            <a:r>
              <a:rPr lang="en-US" dirty="0">
                <a:solidFill>
                  <a:schemeClr val="tx1"/>
                </a:solidFill>
              </a:rPr>
              <a:t>Onan 125kW Emergency Generator and ATS @ Browning Hospital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BFSU-Replace </a:t>
            </a:r>
            <a:r>
              <a:rPr lang="en-US" dirty="0">
                <a:solidFill>
                  <a:schemeClr val="tx1"/>
                </a:solidFill>
              </a:rPr>
              <a:t>CAT 400kW Emergency Generator and ATS @ Browning Hospital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BFSU-Replace </a:t>
            </a:r>
            <a:r>
              <a:rPr lang="en-US" dirty="0">
                <a:solidFill>
                  <a:schemeClr val="tx1"/>
                </a:solidFill>
              </a:rPr>
              <a:t>Fire Alarm System @ Browning Hospital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BFSU-Replace </a:t>
            </a:r>
            <a:r>
              <a:rPr lang="en-US" dirty="0">
                <a:solidFill>
                  <a:schemeClr val="tx1"/>
                </a:solidFill>
              </a:rPr>
              <a:t>Fire Alarm System @ Heart Butte Clinic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BFSU-Multiple </a:t>
            </a:r>
            <a:r>
              <a:rPr lang="en-US" dirty="0">
                <a:solidFill>
                  <a:schemeClr val="tx1"/>
                </a:solidFill>
              </a:rPr>
              <a:t>Project Design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CSU-Door </a:t>
            </a:r>
            <a:r>
              <a:rPr lang="en-US" dirty="0">
                <a:solidFill>
                  <a:schemeClr val="tx1"/>
                </a:solidFill>
              </a:rPr>
              <a:t>Replacement - Phase I Fire and Smoke Door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CSU-Emergency </a:t>
            </a:r>
            <a:r>
              <a:rPr lang="en-US" dirty="0">
                <a:solidFill>
                  <a:schemeClr val="tx1"/>
                </a:solidFill>
              </a:rPr>
              <a:t>Generator @ Pryor Clinic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CSU-ATS </a:t>
            </a:r>
            <a:r>
              <a:rPr lang="en-US" dirty="0">
                <a:solidFill>
                  <a:schemeClr val="tx1"/>
                </a:solidFill>
              </a:rPr>
              <a:t>Replacement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CSU-UST </a:t>
            </a:r>
            <a:r>
              <a:rPr lang="en-US" dirty="0">
                <a:solidFill>
                  <a:schemeClr val="tx1"/>
                </a:solidFill>
              </a:rPr>
              <a:t>Removal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CSU-Pryor </a:t>
            </a:r>
            <a:r>
              <a:rPr lang="en-US" dirty="0">
                <a:solidFill>
                  <a:schemeClr val="tx1"/>
                </a:solidFill>
              </a:rPr>
              <a:t>Clinic Expansion Design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CSU-Renovate </a:t>
            </a:r>
            <a:r>
              <a:rPr lang="en-US" dirty="0">
                <a:solidFill>
                  <a:schemeClr val="tx1"/>
                </a:solidFill>
              </a:rPr>
              <a:t>Crow Hospital Helipad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CSU-Fire </a:t>
            </a:r>
            <a:r>
              <a:rPr lang="en-US" dirty="0">
                <a:solidFill>
                  <a:schemeClr val="tx1"/>
                </a:solidFill>
              </a:rPr>
              <a:t>Alarm System Replacement - Lodge Grass Clinic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CSU-Lodge </a:t>
            </a:r>
            <a:r>
              <a:rPr lang="en-US" dirty="0">
                <a:solidFill>
                  <a:schemeClr val="tx1"/>
                </a:solidFill>
              </a:rPr>
              <a:t>Grass Clinic Design and Renovation</a:t>
            </a:r>
          </a:p>
        </p:txBody>
      </p:sp>
    </p:spTree>
    <p:extLst>
      <p:ext uri="{BB962C8B-B14F-4D97-AF65-F5344CB8AC3E}">
        <p14:creationId xmlns:p14="http://schemas.microsoft.com/office/powerpoint/2010/main" val="40385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FEPP Project Consolidated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ist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3745169"/>
          </a:xfrm>
        </p:spPr>
        <p:txBody>
          <a:bodyPr>
            <a:normAutofit fontScale="92500" lnSpcReduction="10000"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FBSU-Repair </a:t>
            </a:r>
            <a:r>
              <a:rPr lang="en-US" sz="1700" dirty="0">
                <a:solidFill>
                  <a:schemeClr val="tx1"/>
                </a:solidFill>
              </a:rPr>
              <a:t>Main Entrance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FBSU-Mechanical </a:t>
            </a:r>
            <a:r>
              <a:rPr lang="en-US" sz="1700" dirty="0">
                <a:solidFill>
                  <a:schemeClr val="tx1"/>
                </a:solidFill>
              </a:rPr>
              <a:t>exterior door replacement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FBSU-Multiple </a:t>
            </a:r>
            <a:r>
              <a:rPr lang="en-US" sz="1700" dirty="0">
                <a:solidFill>
                  <a:schemeClr val="tx1"/>
                </a:solidFill>
              </a:rPr>
              <a:t>Project Design 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FBSU-Hays </a:t>
            </a:r>
            <a:r>
              <a:rPr lang="en-US" sz="1700" dirty="0">
                <a:solidFill>
                  <a:schemeClr val="tx1"/>
                </a:solidFill>
              </a:rPr>
              <a:t>Clinic - Replace Sidewalk Various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FBSU-Hospital </a:t>
            </a:r>
            <a:r>
              <a:rPr lang="en-US" sz="1700" dirty="0">
                <a:solidFill>
                  <a:schemeClr val="tx1"/>
                </a:solidFill>
              </a:rPr>
              <a:t>- Replace Sidewalk Various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FBSU-Hospital </a:t>
            </a:r>
            <a:r>
              <a:rPr lang="en-US" sz="1700" dirty="0">
                <a:solidFill>
                  <a:schemeClr val="tx1"/>
                </a:solidFill>
              </a:rPr>
              <a:t>- HVAC Plumbing Replacement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FBSU-New </a:t>
            </a:r>
            <a:r>
              <a:rPr lang="en-US" sz="1700" dirty="0">
                <a:solidFill>
                  <a:schemeClr val="tx1"/>
                </a:solidFill>
              </a:rPr>
              <a:t>Quarters 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FBSU-IT </a:t>
            </a:r>
            <a:r>
              <a:rPr lang="en-US" sz="1700" dirty="0">
                <a:solidFill>
                  <a:schemeClr val="tx1"/>
                </a:solidFill>
              </a:rPr>
              <a:t>Room A/C Replacement - Hays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FBSU-Hospital </a:t>
            </a:r>
            <a:r>
              <a:rPr lang="en-US" sz="1700" dirty="0">
                <a:solidFill>
                  <a:schemeClr val="tx1"/>
                </a:solidFill>
              </a:rPr>
              <a:t>- HVAC Plumbing Replacement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FBSU-Replace </a:t>
            </a:r>
            <a:r>
              <a:rPr lang="en-US" sz="1700" dirty="0">
                <a:solidFill>
                  <a:schemeClr val="tx1"/>
                </a:solidFill>
              </a:rPr>
              <a:t>Chillers @ Hospital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FPSU-Poplar </a:t>
            </a:r>
            <a:r>
              <a:rPr lang="en-US" sz="1700" dirty="0">
                <a:solidFill>
                  <a:schemeClr val="tx1"/>
                </a:solidFill>
              </a:rPr>
              <a:t>Ancillary Building Expansion and Renovation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FPSU-WP </a:t>
            </a:r>
            <a:r>
              <a:rPr lang="en-US" sz="1700" dirty="0">
                <a:solidFill>
                  <a:schemeClr val="tx1"/>
                </a:solidFill>
              </a:rPr>
              <a:t>- Replace Cabinets Various Location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FPSU-Foundation </a:t>
            </a:r>
            <a:r>
              <a:rPr lang="en-US" sz="1700" dirty="0">
                <a:solidFill>
                  <a:schemeClr val="tx1"/>
                </a:solidFill>
              </a:rPr>
              <a:t>Repair - Wolf Point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FPSU-Replace </a:t>
            </a:r>
            <a:r>
              <a:rPr lang="en-US" sz="1700" dirty="0">
                <a:solidFill>
                  <a:schemeClr val="tx1"/>
                </a:solidFill>
              </a:rPr>
              <a:t>Emergency Generator - Poplar Clinic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FPSU-WP </a:t>
            </a:r>
            <a:r>
              <a:rPr lang="en-US" sz="1700" dirty="0">
                <a:solidFill>
                  <a:schemeClr val="tx1"/>
                </a:solidFill>
              </a:rPr>
              <a:t>- Roof Repair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FPSU-WP </a:t>
            </a:r>
            <a:r>
              <a:rPr lang="en-US" sz="1700" dirty="0">
                <a:solidFill>
                  <a:schemeClr val="tx1"/>
                </a:solidFill>
              </a:rPr>
              <a:t>- Analyze Electrical Load and Add Load to Generator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LSSU-Renovate </a:t>
            </a:r>
            <a:r>
              <a:rPr lang="en-US" sz="1700" dirty="0">
                <a:solidFill>
                  <a:schemeClr val="tx1"/>
                </a:solidFill>
              </a:rPr>
              <a:t>Second Floor - Clinic 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NCSU-Clinic </a:t>
            </a:r>
            <a:r>
              <a:rPr lang="en-US" sz="1700" dirty="0">
                <a:solidFill>
                  <a:schemeClr val="tx1"/>
                </a:solidFill>
              </a:rPr>
              <a:t>Flooring and Restroom Renovation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FEPP Project Consolidated 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List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946366"/>
            <a:ext cx="4937760" cy="337021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NCSU-Helipad </a:t>
            </a:r>
            <a:r>
              <a:rPr lang="en-US" dirty="0">
                <a:solidFill>
                  <a:schemeClr val="tx1"/>
                </a:solidFill>
              </a:rPr>
              <a:t>- Repair/Renovate to meet FAA guidelines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NCSU-Replace </a:t>
            </a:r>
            <a:r>
              <a:rPr lang="en-US" dirty="0">
                <a:solidFill>
                  <a:schemeClr val="tx1"/>
                </a:solidFill>
              </a:rPr>
              <a:t>O2 Manifold to gas pack system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NCSU-Convert </a:t>
            </a:r>
            <a:r>
              <a:rPr lang="en-US" dirty="0">
                <a:solidFill>
                  <a:schemeClr val="tx1"/>
                </a:solidFill>
              </a:rPr>
              <a:t>Play Area to Office Space - HVAC upgrades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NCSU-Install </a:t>
            </a:r>
            <a:r>
              <a:rPr lang="en-US" dirty="0">
                <a:solidFill>
                  <a:schemeClr val="tx1"/>
                </a:solidFill>
              </a:rPr>
              <a:t>ACA Ramp/Sidewalk from Road to Clinic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NCSU-Renovate </a:t>
            </a:r>
            <a:r>
              <a:rPr lang="en-US" dirty="0">
                <a:solidFill>
                  <a:schemeClr val="tx1"/>
                </a:solidFill>
              </a:rPr>
              <a:t>Various Restrooms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NCSU-BAC </a:t>
            </a:r>
            <a:r>
              <a:rPr lang="en-US" dirty="0">
                <a:solidFill>
                  <a:schemeClr val="tx1"/>
                </a:solidFill>
              </a:rPr>
              <a:t>Replacement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NCSU-Interior </a:t>
            </a:r>
            <a:r>
              <a:rPr lang="en-US" dirty="0">
                <a:solidFill>
                  <a:schemeClr val="tx1"/>
                </a:solidFill>
              </a:rPr>
              <a:t>Paint - Phase </a:t>
            </a:r>
            <a:r>
              <a:rPr lang="en-US" dirty="0" smtClean="0">
                <a:solidFill>
                  <a:schemeClr val="tx1"/>
                </a:solidFill>
              </a:rPr>
              <a:t>I </a:t>
            </a:r>
          </a:p>
          <a:p>
            <a:r>
              <a:rPr lang="en-US" dirty="0">
                <a:solidFill>
                  <a:schemeClr val="tx1"/>
                </a:solidFill>
              </a:rPr>
              <a:t>WRSU-Renovate the Optometry and Admin Building </a:t>
            </a:r>
          </a:p>
          <a:p>
            <a:r>
              <a:rPr lang="en-US" dirty="0">
                <a:solidFill>
                  <a:schemeClr val="tx1"/>
                </a:solidFill>
              </a:rPr>
              <a:t>WRSU-FW Clinic Expansion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946365"/>
            <a:ext cx="5055326" cy="39227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WRSU-Renovate </a:t>
            </a:r>
            <a:r>
              <a:rPr lang="en-US" dirty="0">
                <a:solidFill>
                  <a:schemeClr val="tx1"/>
                </a:solidFill>
              </a:rPr>
              <a:t>the Optometry and Admin Building (74, 76)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WRSU-NA </a:t>
            </a:r>
            <a:r>
              <a:rPr lang="en-US" dirty="0">
                <a:solidFill>
                  <a:schemeClr val="tx1"/>
                </a:solidFill>
              </a:rPr>
              <a:t>- Renovate Clinic Restrooms </a:t>
            </a:r>
          </a:p>
          <a:p>
            <a:r>
              <a:rPr lang="en-US" dirty="0">
                <a:solidFill>
                  <a:schemeClr val="tx1"/>
                </a:solidFill>
              </a:rPr>
              <a:t>WRSU-Secure Access to the Roof - NA</a:t>
            </a:r>
          </a:p>
          <a:p>
            <a:r>
              <a:rPr lang="en-US" dirty="0">
                <a:solidFill>
                  <a:schemeClr val="tx1"/>
                </a:solidFill>
              </a:rPr>
              <a:t>WRSU-Heat Pumps on Admin Side - FW</a:t>
            </a:r>
          </a:p>
          <a:p>
            <a:r>
              <a:rPr lang="en-US" dirty="0">
                <a:solidFill>
                  <a:schemeClr val="tx1"/>
                </a:solidFill>
              </a:rPr>
              <a:t>WRSU-FW - Replacement of Admin Side Heat Pumps</a:t>
            </a:r>
          </a:p>
          <a:p>
            <a:r>
              <a:rPr lang="en-US" dirty="0">
                <a:solidFill>
                  <a:schemeClr val="tx1"/>
                </a:solidFill>
              </a:rPr>
              <a:t>WRSU-NA - Wallpaper removal, thin coat and paint</a:t>
            </a:r>
          </a:p>
          <a:p>
            <a:r>
              <a:rPr lang="en-US" dirty="0">
                <a:solidFill>
                  <a:schemeClr val="tx1"/>
                </a:solidFill>
              </a:rPr>
              <a:t>WRSU-NA - Install Powered Exhaust System to address Positive Pressure</a:t>
            </a:r>
          </a:p>
          <a:p>
            <a:r>
              <a:rPr lang="en-US" dirty="0">
                <a:solidFill>
                  <a:schemeClr val="tx1"/>
                </a:solidFill>
              </a:rPr>
              <a:t>WRSU-Emergency Generator @ Arapahoe Clinic</a:t>
            </a:r>
          </a:p>
          <a:p>
            <a:endParaRPr lang="en-US" dirty="0" smtClean="0"/>
          </a:p>
          <a:p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5539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268" y="3843336"/>
            <a:ext cx="285790" cy="28579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85" y="440871"/>
            <a:ext cx="11057357" cy="550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137" y="1867989"/>
            <a:ext cx="6583680" cy="1240970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176" y="4426306"/>
            <a:ext cx="3252653" cy="186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97280" y="1954530"/>
            <a:ext cx="10192444" cy="429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Babak Nayeri</a:t>
            </a:r>
            <a:r>
              <a:rPr lang="en-US" sz="1600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Chief Executive Officer, Wind River Service Unit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Marjorie Spotted Bird, Chief Executive Officer, Fort Peck Service Unit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Ocfuske J. King, Human Resource Specialist, Billings Area Office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Connie Littleboy-Palmer, Administrative Assistant, Office of Environmental Health &amp; Engineering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Kenneth Nicholson, Contract Specialist, Billings Area Office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Ron Juneau, Contract Specialist, Billings Area Office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Tia Tallbull, Purchased Referred Care Technician, Billings Area Office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Carlotta Ware, Purchased Referred Care Technician, Billings Area Office</a:t>
            </a:r>
            <a:r>
              <a:rPr lang="en-US" sz="1600" kern="14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600" kern="14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kern="14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Krystal Spotted Eagle, Credentialing Technician, Blackfeet Service Unit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0043"/>
          </a:xfrm>
        </p:spPr>
        <p:txBody>
          <a:bodyPr>
            <a:normAutofit/>
          </a:bodyPr>
          <a:lstStyle/>
          <a:p>
            <a:pPr algn="ctr">
              <a:lnSpc>
                <a:spcPct val="119000"/>
              </a:lnSpc>
              <a:spcBef>
                <a:spcPts val="0"/>
              </a:spcBef>
            </a:pPr>
            <a:r>
              <a:rPr lang="en-US" sz="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br>
              <a:rPr lang="en-US" sz="800" kern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78249" y="272242"/>
            <a:ext cx="2411475" cy="1194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7280" y="413141"/>
            <a:ext cx="70294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ernard MT Condensed" panose="02050806060905020404" pitchFamily="18" charset="0"/>
              </a:rPr>
              <a:t>Billings Area Indian Health Service</a:t>
            </a:r>
          </a:p>
          <a:p>
            <a:r>
              <a:rPr lang="en-US" sz="3200" dirty="0" smtClean="0">
                <a:latin typeface="Bernard MT Condensed" panose="02050806060905020404" pitchFamily="18" charset="0"/>
              </a:rPr>
              <a:t>Announcement of New Employees </a:t>
            </a:r>
            <a:endParaRPr lang="en-US" sz="3200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Billings Area Accreditation Status</a:t>
            </a:r>
            <a:endParaRPr lang="en-US" sz="5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0680" y="2011681"/>
            <a:ext cx="6046470" cy="415398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</a:rPr>
              <a:t>Billings Area IHS operated facilities are all seeking or renewing their accreditation through The Joint Commission (previously know as JCAHO) in 2022.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tx1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Initial Surveys: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Wind River: February 28 -March 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Blackfeet: March 28 -31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Fort Peck: April 19 -21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Northern Cheyenne: May 24 -26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Renewal surveys: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Crow: anticipated before May 18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Fort Belknap: anticipated before September 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chemeClr val="tx1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Aspire passes Joint Commission review - Blog Post - Aspire Indiana Healt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96" y="1985554"/>
            <a:ext cx="4442324" cy="222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0436" y="4206716"/>
            <a:ext cx="4218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seek accreditation?</a:t>
            </a:r>
          </a:p>
          <a:p>
            <a:r>
              <a:rPr lang="en-US" dirty="0" smtClean="0"/>
              <a:t>Healthcare facilities who receive accreditation have better clinical outcomes and provider better quality care leading to safer and better outcomes for 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175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COVID-19 Vaccinations</a:t>
            </a:r>
            <a:endParaRPr lang="en-US" sz="5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Content Placeholder 5" descr="Chart listing the vaccination rates of AI/AN individuals in the IHS. Rates for 18 years and older: 72% received at least 1 dose, 56% are fully vaccinated and 39.1% received a booster. For AI/AN 12 to 17 years old: 46.9% received at least 1 dose, 35.9% are fully vaccinated and 15.1% received a booster.&#10;AI/AN 5 to 11 years old: 19% received at least 1 dose, 13.7 % are fully vaccinated and boosters are not recommended for this age group.">
            <a:extLst>
              <a:ext uri="{FF2B5EF4-FFF2-40B4-BE49-F238E27FC236}">
                <a16:creationId xmlns:a16="http://schemas.microsoft.com/office/drawing/2014/main" id="{0816CA6C-A4FA-4302-8A15-543802264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84714"/>
              </p:ext>
            </p:extLst>
          </p:nvPr>
        </p:nvGraphicFramePr>
        <p:xfrm>
          <a:off x="1788447" y="2248547"/>
          <a:ext cx="8167390" cy="3111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013">
                  <a:extLst>
                    <a:ext uri="{9D8B030D-6E8A-4147-A177-3AD203B41FA5}">
                      <a16:colId xmlns:a16="http://schemas.microsoft.com/office/drawing/2014/main" val="2067048737"/>
                    </a:ext>
                  </a:extLst>
                </a:gridCol>
                <a:gridCol w="1676683">
                  <a:extLst>
                    <a:ext uri="{9D8B030D-6E8A-4147-A177-3AD203B41FA5}">
                      <a16:colId xmlns:a16="http://schemas.microsoft.com/office/drawing/2014/main" val="3132318698"/>
                    </a:ext>
                  </a:extLst>
                </a:gridCol>
                <a:gridCol w="1887357">
                  <a:extLst>
                    <a:ext uri="{9D8B030D-6E8A-4147-A177-3AD203B41FA5}">
                      <a16:colId xmlns:a16="http://schemas.microsoft.com/office/drawing/2014/main" val="3711741656"/>
                    </a:ext>
                  </a:extLst>
                </a:gridCol>
                <a:gridCol w="2502337">
                  <a:extLst>
                    <a:ext uri="{9D8B030D-6E8A-4147-A177-3AD203B41FA5}">
                      <a16:colId xmlns:a16="http://schemas.microsoft.com/office/drawing/2014/main" val="2704189116"/>
                    </a:ext>
                  </a:extLst>
                </a:gridCol>
              </a:tblGrid>
              <a:tr h="69979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dirty="0" smtClean="0">
                          <a:effectLst/>
                        </a:rPr>
                        <a:t>Population​​​​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dirty="0">
                          <a:effectLst/>
                        </a:rPr>
                        <a:t>Received at Least One Dose​​​​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dirty="0">
                          <a:effectLst/>
                        </a:rPr>
                        <a:t>Fully Vaccinated​​​​</a:t>
                      </a:r>
                      <a:endParaRPr lang="en-US" sz="14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300" dirty="0">
                          <a:effectLst/>
                        </a:rPr>
                        <a:t>% Fully Vaccinated Who Received </a:t>
                      </a:r>
                      <a:r>
                        <a:rPr lang="en-US" sz="1300" dirty="0" smtClean="0">
                          <a:effectLst/>
                        </a:rPr>
                        <a:t>a</a:t>
                      </a:r>
                      <a:r>
                        <a:rPr lang="en-US" sz="1300" baseline="0" dirty="0" smtClean="0">
                          <a:effectLst/>
                        </a:rPr>
                        <a:t> Booster </a:t>
                      </a:r>
                      <a:r>
                        <a:rPr lang="en-US" sz="1300" dirty="0" smtClean="0">
                          <a:effectLst/>
                        </a:rPr>
                        <a:t>Dose</a:t>
                      </a:r>
                      <a:endParaRPr lang="en-US" sz="13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2201506"/>
                  </a:ext>
                </a:extLst>
              </a:tr>
              <a:tr h="61969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BIL Area I/T/U’s (</a:t>
                      </a:r>
                      <a:r>
                        <a:rPr lang="en-US" sz="1500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12+)</a:t>
                      </a:r>
                      <a:endParaRPr lang="en-US" sz="15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69%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(37,428)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51%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(28,003)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28%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(7,816)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299047"/>
                  </a:ext>
                </a:extLst>
              </a:tr>
              <a:tr h="61969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BIL</a:t>
                      </a:r>
                      <a:r>
                        <a:rPr lang="en-US" sz="15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Area IHS (18+)</a:t>
                      </a:r>
                      <a:endParaRPr lang="en-US" sz="15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60%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(21,865)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45%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16,511)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29%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(4,831)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674509"/>
                  </a:ext>
                </a:extLst>
              </a:tr>
              <a:tr h="58637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BIL Area IHS (12-17)</a:t>
                      </a:r>
                      <a:endParaRPr lang="en-US" sz="15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52%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(3,572)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39%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(2,654)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(276)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232603"/>
                  </a:ext>
                </a:extLst>
              </a:tr>
              <a:tr h="58637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500" b="0" i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BIL Area IHS (5-11)</a:t>
                      </a:r>
                      <a:endParaRPr lang="en-US" sz="15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25%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(1,821)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16%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 fontAlgn="base"/>
                      <a:r>
                        <a:rPr lang="en-US" sz="1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1,171)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5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  <a:endParaRPr lang="en-US" sz="1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59852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683944" y="1809580"/>
            <a:ext cx="6028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04040"/>
                </a:solidFill>
                <a:cs typeface="Arial"/>
              </a:rPr>
              <a:t>Data reflective of </a:t>
            </a:r>
            <a:r>
              <a:rPr lang="en-US" dirty="0" smtClean="0">
                <a:solidFill>
                  <a:srgbClr val="404040"/>
                </a:solidFill>
                <a:cs typeface="Arial"/>
              </a:rPr>
              <a:t>4/10/22 </a:t>
            </a:r>
            <a:r>
              <a:rPr lang="en-US" dirty="0">
                <a:solidFill>
                  <a:srgbClr val="404040"/>
                </a:solidFill>
                <a:cs typeface="Arial"/>
              </a:rPr>
              <a:t>for I/T/Us within the IHS jurisdiction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25042" y="5530976"/>
            <a:ext cx="90028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165100"/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Considerations: </a:t>
            </a:r>
          </a:p>
          <a:p>
            <a:pPr marL="63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data is from the IHS COVID-19 </a:t>
            </a: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Dashboard</a:t>
            </a:r>
          </a:p>
          <a:p>
            <a:pPr marL="63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Second boosters are not yet displayed separately in the IHS COVID-19 </a:t>
            </a: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Dashboard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AI/AN patients may have been vaccinated outside of </a:t>
            </a:r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I/T/U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facilities that chose the IHS for vaccination; these doses are not reflected in this data.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531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82514" cy="111112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COVID-19 Vaccine</a:t>
            </a:r>
            <a:br>
              <a:rPr lang="en-US" sz="4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Second Booster Dose Authorized</a:t>
            </a:r>
            <a:endParaRPr lang="en-US" sz="4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290" y="1845734"/>
            <a:ext cx="9978390" cy="43150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en-US" sz="1600" dirty="0" smtClean="0"/>
              <a:t>  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CBFBE9-6DDC-491E-A74A-09B8498ED73F}"/>
              </a:ext>
            </a:extLst>
          </p:cNvPr>
          <p:cNvSpPr txBox="1">
            <a:spLocks/>
          </p:cNvSpPr>
          <p:nvPr/>
        </p:nvSpPr>
        <p:spPr>
          <a:xfrm>
            <a:off x="1177290" y="1946366"/>
            <a:ext cx="10148208" cy="421440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On March 29, 2022, second (2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) booster dose authorized by the FDA and CDC</a:t>
            </a:r>
          </a:p>
          <a:p>
            <a:pPr marL="0" indent="0">
              <a:buNone/>
            </a:pPr>
            <a:endParaRPr lang="en-US" sz="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Eligible Groups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Anyone 50 years and older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Individuals aged 18 – 49 years who received J&amp;J primary </a:t>
            </a:r>
            <a:r>
              <a:rPr lang="en-US" sz="2400" u="sng" dirty="0" smtClean="0">
                <a:solidFill>
                  <a:schemeClr val="tx1"/>
                </a:solidFill>
              </a:rPr>
              <a:t>and</a:t>
            </a:r>
            <a:r>
              <a:rPr lang="en-US" sz="2400" dirty="0" smtClean="0">
                <a:solidFill>
                  <a:schemeClr val="tx1"/>
                </a:solidFill>
              </a:rPr>
              <a:t> J&amp;J booster doses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Immunocompromised individuals 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Time Frames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At least 4 months after the 1</a:t>
            </a:r>
            <a:r>
              <a:rPr lang="en-US" sz="2400" baseline="30000" dirty="0" smtClean="0">
                <a:solidFill>
                  <a:schemeClr val="tx1"/>
                </a:solidFill>
              </a:rPr>
              <a:t>st</a:t>
            </a:r>
            <a:r>
              <a:rPr lang="en-US" sz="2400" dirty="0" smtClean="0">
                <a:solidFill>
                  <a:schemeClr val="tx1"/>
                </a:solidFill>
              </a:rPr>
              <a:t> booster dose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Vaccines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Only Pfizer and Moderna may be used for the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booster doses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9000"/>
              </a:lnSpc>
              <a:spcBef>
                <a:spcPts val="0"/>
              </a:spcBef>
            </a:pPr>
            <a:r>
              <a:rPr lang="en-US" sz="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br>
              <a:rPr lang="en-US" sz="800" kern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8721" y="1873831"/>
            <a:ext cx="9966959" cy="275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8721" y="662940"/>
            <a:ext cx="10175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Billings Area Indian Health Service</a:t>
            </a:r>
          </a:p>
          <a:p>
            <a:pPr algn="ctr"/>
            <a:r>
              <a:rPr lang="en-US" sz="32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Tribal Activities &amp; Events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6023" y="1873832"/>
            <a:ext cx="10437223" cy="435715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Diabetes Program for Indians (SDPI) for FY </a:t>
            </a: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Billings Area Consultation TBD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showjump?jump=nextslide"/>
              </a:rPr>
              <a:t>www.ihs.gov/sites/newsroom/themes/responsive2017/display_objects/documents/2022_Letters/DTLL_04152022.pdf</a:t>
            </a:r>
            <a:endParaRPr lang="en-US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NIHB National Tribal Public Health Summit </a:t>
            </a: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(Virtual)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9 –12, 2022 </a:t>
            </a:r>
          </a:p>
          <a:p>
            <a:pPr marL="201168" lvl="1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Service Tribes Advisory Committee (Virtual)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7200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Quarterly Meeting - May 19, 2022 </a:t>
            </a:r>
          </a:p>
          <a:p>
            <a:pPr marL="201168" lvl="1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Tribal Self-Governance Conference - </a:t>
            </a: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Burlingame, California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 31 – August 4, 2022</a:t>
            </a:r>
          </a:p>
          <a:p>
            <a:pPr lvl="1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>
              <a:lnSpc>
                <a:spcPct val="120000"/>
              </a:lnSpc>
              <a:buNone/>
            </a:pP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DSTAC </a:t>
            </a: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- </a:t>
            </a: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Flagstaff, Arizona 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</a:t>
            </a: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10-11, </a:t>
            </a: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pPr marL="384048" lvl="2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168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3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00891"/>
            <a:ext cx="10058400" cy="163285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Billings Area Indian Health Service</a:t>
            </a:r>
            <a:b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Office of Tribal Programs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4587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900" dirty="0"/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Sharing for Tribal Leaders – </a:t>
            </a:r>
            <a:r>
              <a:rPr lang="en-US" sz="22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TBD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IHS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Tribal Programs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Roles and Responsibilities 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Tribal Expectations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Self-Determination and Education Assistance Act (ISDEAA) Overview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I: Self-Determination</a:t>
            </a:r>
          </a:p>
          <a:p>
            <a:pPr lvl="3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V: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Self-Governance</a:t>
            </a:r>
          </a:p>
          <a:p>
            <a:pPr marL="384048" lvl="2" indent="0">
              <a:lnSpc>
                <a:spcPct val="110000"/>
              </a:lnSpc>
              <a:buNone/>
            </a:pPr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048" lvl="2" indent="0">
              <a:lnSpc>
                <a:spcPct val="110000"/>
              </a:lnSpc>
              <a:buNone/>
            </a:pPr>
            <a:r>
              <a:rPr lang="en-US" sz="1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US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Jennifer LaMere, Acting Director, Office of Tribal Programs, will reach out for additional agenda items.</a:t>
            </a:r>
            <a:endParaRPr lang="en-US" sz="19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8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290" y="286603"/>
            <a:ext cx="9978390" cy="1296869"/>
          </a:xfrm>
        </p:spPr>
        <p:txBody>
          <a:bodyPr anchor="ctr">
            <a:normAutofit/>
          </a:bodyPr>
          <a:lstStyle/>
          <a:p>
            <a:pPr algn="ctr"/>
            <a:r>
              <a:rPr lang="en-US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FY 2021 Budget </a:t>
            </a:r>
            <a:endParaRPr lang="en-US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04171"/>
            <a:ext cx="10058400" cy="4407058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222786" y="2089150"/>
          <a:ext cx="9880094" cy="3050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Worksheet" r:id="rId3" imgW="8667784" imgH="2676602" progId="Excel.Sheet.12">
                  <p:embed/>
                </p:oleObj>
              </mc:Choice>
              <mc:Fallback>
                <p:oleObj name="Worksheet" r:id="rId3" imgW="8667784" imgH="2676602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2786" y="2089150"/>
                        <a:ext cx="9880094" cy="3050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4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580" y="237617"/>
            <a:ext cx="10058400" cy="1450757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44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FY 2021 Budget Year End Status</a:t>
            </a:r>
            <a:endParaRPr lang="en-US" sz="4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293224" y="2129246"/>
          <a:ext cx="9814346" cy="3030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Worksheet" r:id="rId3" imgW="8667784" imgH="2676602" progId="Excel.Sheet.12">
                  <p:embed/>
                </p:oleObj>
              </mc:Choice>
              <mc:Fallback>
                <p:oleObj name="Worksheet" r:id="rId3" imgW="8667784" imgH="2676602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3224" y="2129246"/>
                        <a:ext cx="9814346" cy="3030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43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1207</TotalTime>
  <Words>1254</Words>
  <Application>Microsoft Office PowerPoint</Application>
  <PresentationFormat>Widescreen</PresentationFormat>
  <Paragraphs>265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Bernard MT Condensed</vt:lpstr>
      <vt:lpstr>Calibri</vt:lpstr>
      <vt:lpstr>Calibri Light</vt:lpstr>
      <vt:lpstr>Cambria</vt:lpstr>
      <vt:lpstr>Times New Roman</vt:lpstr>
      <vt:lpstr>Wingdings</vt:lpstr>
      <vt:lpstr>Retrospect</vt:lpstr>
      <vt:lpstr>Worksheet</vt:lpstr>
      <vt:lpstr>Billings Area  Indian Health Service</vt:lpstr>
      <vt:lpstr>  </vt:lpstr>
      <vt:lpstr>Billings Area Accreditation Status</vt:lpstr>
      <vt:lpstr> COVID-19 Vaccinations</vt:lpstr>
      <vt:lpstr> COVID-19 Vaccine Second Booster Dose Authorized</vt:lpstr>
      <vt:lpstr>  </vt:lpstr>
      <vt:lpstr>Billings Area Indian Health Service Office of Tribal Programs </vt:lpstr>
      <vt:lpstr>FY 2021 Budget </vt:lpstr>
      <vt:lpstr>  FY 2021 Budget Year End Status</vt:lpstr>
      <vt:lpstr>Prior Year Carry Forward Balances            as of April 14, 2022</vt:lpstr>
      <vt:lpstr>Billings Area Indian Health Service         Office of Environmental Health &amp; Engineering</vt:lpstr>
      <vt:lpstr>DES Current Projects in Contracting</vt:lpstr>
      <vt:lpstr>FEPP Project Consolidated List</vt:lpstr>
      <vt:lpstr>FEPP Project Consolidated List Continued…</vt:lpstr>
      <vt:lpstr>FEPP Project Consolidated List Continued…</vt:lpstr>
      <vt:lpstr>PowerPoint Presentation</vt:lpstr>
      <vt:lpstr>Questions?</vt:lpstr>
    </vt:vector>
  </TitlesOfParts>
  <Company>Indian Health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Billings Area  Indian Health service</dc:title>
  <dc:creator>Lucero-Juneau, Evelyn (IHS/BIL)</dc:creator>
  <cp:lastModifiedBy>Lucero-Juneau, Evelyn (IHS/BIL)</cp:lastModifiedBy>
  <cp:revision>188</cp:revision>
  <cp:lastPrinted>2019-09-12T22:52:46Z</cp:lastPrinted>
  <dcterms:created xsi:type="dcterms:W3CDTF">2019-09-12T16:14:17Z</dcterms:created>
  <dcterms:modified xsi:type="dcterms:W3CDTF">2022-04-19T20:44:21Z</dcterms:modified>
</cp:coreProperties>
</file>