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6" r:id="rId1"/>
  </p:sldMasterIdLst>
  <p:notesMasterIdLst>
    <p:notesMasterId r:id="rId26"/>
  </p:notesMasterIdLst>
  <p:sldIdLst>
    <p:sldId id="256" r:id="rId2"/>
    <p:sldId id="284" r:id="rId3"/>
    <p:sldId id="258" r:id="rId4"/>
    <p:sldId id="288" r:id="rId5"/>
    <p:sldId id="307" r:id="rId6"/>
    <p:sldId id="306" r:id="rId7"/>
    <p:sldId id="305" r:id="rId8"/>
    <p:sldId id="304" r:id="rId9"/>
    <p:sldId id="303" r:id="rId10"/>
    <p:sldId id="289" r:id="rId11"/>
    <p:sldId id="290" r:id="rId12"/>
    <p:sldId id="291" r:id="rId13"/>
    <p:sldId id="292" r:id="rId14"/>
    <p:sldId id="293" r:id="rId15"/>
    <p:sldId id="294" r:id="rId16"/>
    <p:sldId id="295" r:id="rId17"/>
    <p:sldId id="296" r:id="rId18"/>
    <p:sldId id="274" r:id="rId19"/>
    <p:sldId id="297" r:id="rId20"/>
    <p:sldId id="298" r:id="rId21"/>
    <p:sldId id="299" r:id="rId22"/>
    <p:sldId id="300" r:id="rId23"/>
    <p:sldId id="301" r:id="rId24"/>
    <p:sldId id="302" r:id="rId25"/>
  </p:sldIdLst>
  <p:sldSz cx="9144000" cy="6858000" type="screen4x3"/>
  <p:notesSz cx="6858000" cy="93138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14" autoAdjust="0"/>
    <p:restoredTop sz="94660"/>
  </p:normalViewPr>
  <p:slideViewPr>
    <p:cSldViewPr>
      <p:cViewPr varScale="1">
        <p:scale>
          <a:sx n="108" d="100"/>
          <a:sy n="108" d="100"/>
        </p:scale>
        <p:origin x="1722"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ook McDonald" userId="0a08337f-7bd2-417c-9f05-9ee7faa2b295" providerId="ADAL" clId="{842FFD04-8D79-478C-A666-662D2F380751}"/>
    <pc:docChg chg="modSld">
      <pc:chgData name="Brook McDonald" userId="0a08337f-7bd2-417c-9f05-9ee7faa2b295" providerId="ADAL" clId="{842FFD04-8D79-478C-A666-662D2F380751}" dt="2021-12-09T18:08:47.139" v="5" actId="20577"/>
      <pc:docMkLst>
        <pc:docMk/>
      </pc:docMkLst>
      <pc:sldChg chg="modSp mod">
        <pc:chgData name="Brook McDonald" userId="0a08337f-7bd2-417c-9f05-9ee7faa2b295" providerId="ADAL" clId="{842FFD04-8D79-478C-A666-662D2F380751}" dt="2021-12-09T18:08:47.139" v="5" actId="20577"/>
        <pc:sldMkLst>
          <pc:docMk/>
          <pc:sldMk cId="1290500901" sldId="256"/>
        </pc:sldMkLst>
        <pc:spChg chg="mod">
          <ac:chgData name="Brook McDonald" userId="0a08337f-7bd2-417c-9f05-9ee7faa2b295" providerId="ADAL" clId="{842FFD04-8D79-478C-A666-662D2F380751}" dt="2021-12-09T18:08:47.139" v="5" actId="20577"/>
          <ac:spMkLst>
            <pc:docMk/>
            <pc:sldMk cId="1290500901" sldId="256"/>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89730" tIns="44865" rIns="89730" bIns="44865" rtlCol="0"/>
          <a:lstStyle>
            <a:lvl1pPr algn="l">
              <a:defRPr sz="1200"/>
            </a:lvl1pPr>
          </a:lstStyle>
          <a:p>
            <a:endParaRPr lang="en-US"/>
          </a:p>
        </p:txBody>
      </p:sp>
      <p:sp>
        <p:nvSpPr>
          <p:cNvPr id="3" name="Date Placeholder 2"/>
          <p:cNvSpPr>
            <a:spLocks noGrp="1"/>
          </p:cNvSpPr>
          <p:nvPr>
            <p:ph type="dt" idx="1"/>
          </p:nvPr>
        </p:nvSpPr>
        <p:spPr>
          <a:xfrm>
            <a:off x="3884613" y="0"/>
            <a:ext cx="2971800" cy="465693"/>
          </a:xfrm>
          <a:prstGeom prst="rect">
            <a:avLst/>
          </a:prstGeom>
        </p:spPr>
        <p:txBody>
          <a:bodyPr vert="horz" lIns="89730" tIns="44865" rIns="89730" bIns="44865" rtlCol="0"/>
          <a:lstStyle>
            <a:lvl1pPr algn="r">
              <a:defRPr sz="1200"/>
            </a:lvl1pPr>
          </a:lstStyle>
          <a:p>
            <a:fld id="{73A5C62F-555F-4005-9BE5-FFFBC34CEA1D}" type="datetimeFigureOut">
              <a:rPr lang="en-US" smtClean="0"/>
              <a:t>12/9/2021</a:t>
            </a:fld>
            <a:endParaRPr lang="en-US"/>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89730" tIns="44865" rIns="89730" bIns="44865" rtlCol="0" anchor="ctr"/>
          <a:lstStyle/>
          <a:p>
            <a:endParaRPr lang="en-US"/>
          </a:p>
        </p:txBody>
      </p:sp>
      <p:sp>
        <p:nvSpPr>
          <p:cNvPr id="5" name="Notes Placeholder 4"/>
          <p:cNvSpPr>
            <a:spLocks noGrp="1"/>
          </p:cNvSpPr>
          <p:nvPr>
            <p:ph type="body" sz="quarter" idx="3"/>
          </p:nvPr>
        </p:nvSpPr>
        <p:spPr>
          <a:xfrm>
            <a:off x="685800" y="4424086"/>
            <a:ext cx="5486400" cy="4191238"/>
          </a:xfrm>
          <a:prstGeom prst="rect">
            <a:avLst/>
          </a:prstGeom>
        </p:spPr>
        <p:txBody>
          <a:bodyPr vert="horz" lIns="89730" tIns="44865" rIns="89730" bIns="4486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6553"/>
            <a:ext cx="2971800" cy="465693"/>
          </a:xfrm>
          <a:prstGeom prst="rect">
            <a:avLst/>
          </a:prstGeom>
        </p:spPr>
        <p:txBody>
          <a:bodyPr vert="horz" lIns="89730" tIns="44865" rIns="89730" bIns="44865"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6553"/>
            <a:ext cx="2971800" cy="465693"/>
          </a:xfrm>
          <a:prstGeom prst="rect">
            <a:avLst/>
          </a:prstGeom>
        </p:spPr>
        <p:txBody>
          <a:bodyPr vert="horz" lIns="89730" tIns="44865" rIns="89730" bIns="44865" rtlCol="0" anchor="b"/>
          <a:lstStyle>
            <a:lvl1pPr algn="r">
              <a:defRPr sz="1200"/>
            </a:lvl1pPr>
          </a:lstStyle>
          <a:p>
            <a:fld id="{E81B2DB0-E029-41D6-A5AD-C815BD71643F}" type="slidenum">
              <a:rPr lang="en-US" smtClean="0"/>
              <a:t>‹#›</a:t>
            </a:fld>
            <a:endParaRPr lang="en-US"/>
          </a:p>
        </p:txBody>
      </p:sp>
    </p:spTree>
    <p:extLst>
      <p:ext uri="{BB962C8B-B14F-4D97-AF65-F5344CB8AC3E}">
        <p14:creationId xmlns:p14="http://schemas.microsoft.com/office/powerpoint/2010/main" val="1116872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1B2DB0-E029-41D6-A5AD-C815BD71643F}" type="slidenum">
              <a:rPr lang="en-US" smtClean="0"/>
              <a:t>1</a:t>
            </a:fld>
            <a:endParaRPr lang="en-US"/>
          </a:p>
        </p:txBody>
      </p:sp>
    </p:spTree>
    <p:extLst>
      <p:ext uri="{BB962C8B-B14F-4D97-AF65-F5344CB8AC3E}">
        <p14:creationId xmlns:p14="http://schemas.microsoft.com/office/powerpoint/2010/main" val="1676058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1B2DB0-E029-41D6-A5AD-C815BD71643F}" type="slidenum">
              <a:rPr lang="en-US" smtClean="0"/>
              <a:t>2</a:t>
            </a:fld>
            <a:endParaRPr lang="en-US"/>
          </a:p>
        </p:txBody>
      </p:sp>
    </p:spTree>
    <p:extLst>
      <p:ext uri="{BB962C8B-B14F-4D97-AF65-F5344CB8AC3E}">
        <p14:creationId xmlns:p14="http://schemas.microsoft.com/office/powerpoint/2010/main" val="1829396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1B2DB0-E029-41D6-A5AD-C815BD71643F}" type="slidenum">
              <a:rPr lang="en-US" smtClean="0"/>
              <a:t>3</a:t>
            </a:fld>
            <a:endParaRPr lang="en-US"/>
          </a:p>
        </p:txBody>
      </p:sp>
    </p:spTree>
    <p:extLst>
      <p:ext uri="{BB962C8B-B14F-4D97-AF65-F5344CB8AC3E}">
        <p14:creationId xmlns:p14="http://schemas.microsoft.com/office/powerpoint/2010/main" val="12819708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325773" y="6117336"/>
            <a:ext cx="857473" cy="365125"/>
          </a:xfrm>
        </p:spPr>
        <p:txBody>
          <a:bodyPr/>
          <a:lstStyle/>
          <a:p>
            <a:fld id="{42DE4795-DCD3-4DC9-85C1-DDA8B94CD83F}" type="datetime1">
              <a:rPr lang="en-US" smtClean="0"/>
              <a:t>12/9/2021</a:t>
            </a:fld>
            <a:endParaRPr lang="en-US"/>
          </a:p>
        </p:txBody>
      </p:sp>
      <p:sp>
        <p:nvSpPr>
          <p:cNvPr id="5" name="Footer Placeholder 4"/>
          <p:cNvSpPr>
            <a:spLocks noGrp="1"/>
          </p:cNvSpPr>
          <p:nvPr>
            <p:ph type="ftr" sz="quarter" idx="11"/>
          </p:nvPr>
        </p:nvSpPr>
        <p:spPr>
          <a:xfrm>
            <a:off x="3623733" y="6117336"/>
            <a:ext cx="3609438" cy="365125"/>
          </a:xfrm>
        </p:spPr>
        <p:txBody>
          <a:bodyPr/>
          <a:lstStyle/>
          <a:p>
            <a:endParaRPr lang="en-US"/>
          </a:p>
        </p:txBody>
      </p:sp>
      <p:sp>
        <p:nvSpPr>
          <p:cNvPr id="6" name="Slide Number Placeholder 5"/>
          <p:cNvSpPr>
            <a:spLocks noGrp="1"/>
          </p:cNvSpPr>
          <p:nvPr>
            <p:ph type="sldNum" sz="quarter" idx="12"/>
          </p:nvPr>
        </p:nvSpPr>
        <p:spPr>
          <a:xfrm>
            <a:off x="8275320" y="6117336"/>
            <a:ext cx="411480" cy="365125"/>
          </a:xfrm>
        </p:spPr>
        <p:txBody>
          <a:bodyPr/>
          <a:lstStyle/>
          <a:p>
            <a:fld id="{D658FDE9-3B55-447C-9C70-697C40FE902E}" type="slidenum">
              <a:rPr lang="en-US" smtClean="0"/>
              <a:t>‹#›</a:t>
            </a:fld>
            <a:endParaRPr lang="en-US"/>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val="3707034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1BEE42E-722B-4EB1-8706-58668713BD46}" type="datetime1">
              <a:rPr lang="en-US" smtClean="0"/>
              <a:t>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58FDE9-3B55-447C-9C70-697C40FE902E}" type="slidenum">
              <a:rPr lang="en-US" smtClean="0"/>
              <a:t>‹#›</a:t>
            </a:fld>
            <a:endParaRPr lang="en-US"/>
          </a:p>
        </p:txBody>
      </p:sp>
    </p:spTree>
    <p:extLst>
      <p:ext uri="{BB962C8B-B14F-4D97-AF65-F5344CB8AC3E}">
        <p14:creationId xmlns:p14="http://schemas.microsoft.com/office/powerpoint/2010/main" val="219317471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EE42E-722B-4EB1-8706-58668713BD46}" type="datetime1">
              <a:rPr lang="en-US" smtClean="0"/>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58FDE9-3B55-447C-9C70-697C40FE902E}" type="slidenum">
              <a:rPr lang="en-US" smtClean="0"/>
              <a:t>‹#›</a:t>
            </a:fld>
            <a:endParaRPr lang="en-US"/>
          </a:p>
        </p:txBody>
      </p:sp>
    </p:spTree>
    <p:extLst>
      <p:ext uri="{BB962C8B-B14F-4D97-AF65-F5344CB8AC3E}">
        <p14:creationId xmlns:p14="http://schemas.microsoft.com/office/powerpoint/2010/main" val="1844401169"/>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EE42E-722B-4EB1-8706-58668713BD46}" type="datetime1">
              <a:rPr lang="en-US" smtClean="0"/>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58FDE9-3B55-447C-9C70-697C40FE902E}" type="slidenum">
              <a:rPr lang="en-US" smtClean="0"/>
              <a:t>‹#›</a:t>
            </a:fld>
            <a:endParaRPr lang="en-US"/>
          </a:p>
        </p:txBody>
      </p:sp>
    </p:spTree>
    <p:extLst>
      <p:ext uri="{BB962C8B-B14F-4D97-AF65-F5344CB8AC3E}">
        <p14:creationId xmlns:p14="http://schemas.microsoft.com/office/powerpoint/2010/main" val="2859911860"/>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EE42E-722B-4EB1-8706-58668713BD46}" type="datetime1">
              <a:rPr lang="en-US" smtClean="0"/>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58FDE9-3B55-447C-9C70-697C40FE902E}" type="slidenum">
              <a:rPr lang="en-US" smtClean="0"/>
              <a:t>‹#›</a:t>
            </a:fld>
            <a:endParaRPr lang="en-US"/>
          </a:p>
        </p:txBody>
      </p:sp>
    </p:spTree>
    <p:extLst>
      <p:ext uri="{BB962C8B-B14F-4D97-AF65-F5344CB8AC3E}">
        <p14:creationId xmlns:p14="http://schemas.microsoft.com/office/powerpoint/2010/main" val="642807903"/>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EE42E-722B-4EB1-8706-58668713BD46}" type="datetime1">
              <a:rPr lang="en-US" smtClean="0"/>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58FDE9-3B55-447C-9C70-697C40FE902E}" type="slidenum">
              <a:rPr lang="en-US" smtClean="0"/>
              <a:t>‹#›</a:t>
            </a:fld>
            <a:endParaRPr lang="en-US"/>
          </a:p>
        </p:txBody>
      </p:sp>
    </p:spTree>
    <p:extLst>
      <p:ext uri="{BB962C8B-B14F-4D97-AF65-F5344CB8AC3E}">
        <p14:creationId xmlns:p14="http://schemas.microsoft.com/office/powerpoint/2010/main" val="2092518831"/>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EE42E-722B-4EB1-8706-58668713BD46}" type="datetime1">
              <a:rPr lang="en-US" smtClean="0"/>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58FDE9-3B55-447C-9C70-697C40FE902E}" type="slidenum">
              <a:rPr lang="en-US" smtClean="0"/>
              <a:t>‹#›</a:t>
            </a:fld>
            <a:endParaRPr lang="en-US"/>
          </a:p>
        </p:txBody>
      </p:sp>
    </p:spTree>
    <p:extLst>
      <p:ext uri="{BB962C8B-B14F-4D97-AF65-F5344CB8AC3E}">
        <p14:creationId xmlns:p14="http://schemas.microsoft.com/office/powerpoint/2010/main" val="432207703"/>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043804-A4C6-45C1-854C-FC50443F6E70}" type="datetime1">
              <a:rPr lang="en-US" smtClean="0"/>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58FDE9-3B55-447C-9C70-697C40FE902E}" type="slidenum">
              <a:rPr lang="en-US" smtClean="0"/>
              <a:t>‹#›</a:t>
            </a:fld>
            <a:endParaRPr lang="en-US"/>
          </a:p>
        </p:txBody>
      </p:sp>
    </p:spTree>
    <p:extLst>
      <p:ext uri="{BB962C8B-B14F-4D97-AF65-F5344CB8AC3E}">
        <p14:creationId xmlns:p14="http://schemas.microsoft.com/office/powerpoint/2010/main" val="21585611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607C1C-1FBD-46C6-8EC7-9824C6EFB9AF}" type="datetime1">
              <a:rPr lang="en-US" smtClean="0"/>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58FDE9-3B55-447C-9C70-697C40FE902E}" type="slidenum">
              <a:rPr lang="en-US" smtClean="0"/>
              <a:t>‹#›</a:t>
            </a:fld>
            <a:endParaRPr lang="en-US"/>
          </a:p>
        </p:txBody>
      </p:sp>
    </p:spTree>
    <p:extLst>
      <p:ext uri="{BB962C8B-B14F-4D97-AF65-F5344CB8AC3E}">
        <p14:creationId xmlns:p14="http://schemas.microsoft.com/office/powerpoint/2010/main" val="3953055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44329" y="6108173"/>
            <a:ext cx="857473" cy="365125"/>
          </a:xfrm>
        </p:spPr>
        <p:txBody>
          <a:bodyPr/>
          <a:lstStyle/>
          <a:p>
            <a:fld id="{06AB8211-8117-4C8D-BB47-CC1345B60A48}" type="datetime1">
              <a:rPr lang="en-US" smtClean="0"/>
              <a:t>12/9/2021</a:t>
            </a:fld>
            <a:endParaRPr lang="en-US"/>
          </a:p>
        </p:txBody>
      </p:sp>
      <p:sp>
        <p:nvSpPr>
          <p:cNvPr id="5" name="Footer Placeholder 4"/>
          <p:cNvSpPr>
            <a:spLocks noGrp="1"/>
          </p:cNvSpPr>
          <p:nvPr>
            <p:ph type="ftr" sz="quarter" idx="11"/>
          </p:nvPr>
        </p:nvSpPr>
        <p:spPr>
          <a:xfrm>
            <a:off x="1972647" y="6108173"/>
            <a:ext cx="5314517" cy="365125"/>
          </a:xfrm>
        </p:spPr>
        <p:txBody>
          <a:bodyPr/>
          <a:lstStyle/>
          <a:p>
            <a:endParaRPr lang="en-US"/>
          </a:p>
        </p:txBody>
      </p:sp>
      <p:sp>
        <p:nvSpPr>
          <p:cNvPr id="6" name="Slide Number Placeholder 5"/>
          <p:cNvSpPr>
            <a:spLocks noGrp="1"/>
          </p:cNvSpPr>
          <p:nvPr>
            <p:ph type="sldNum" sz="quarter" idx="12"/>
          </p:nvPr>
        </p:nvSpPr>
        <p:spPr>
          <a:xfrm>
            <a:off x="8258967" y="6108173"/>
            <a:ext cx="427833" cy="365125"/>
          </a:xfrm>
        </p:spPr>
        <p:txBody>
          <a:bodyPr/>
          <a:lstStyle/>
          <a:p>
            <a:fld id="{D658FDE9-3B55-447C-9C70-697C40FE902E}" type="slidenum">
              <a:rPr lang="en-US" smtClean="0"/>
              <a:t>‹#›</a:t>
            </a:fld>
            <a:endParaRPr lang="en-US"/>
          </a:p>
        </p:txBody>
      </p:sp>
    </p:spTree>
    <p:extLst>
      <p:ext uri="{BB962C8B-B14F-4D97-AF65-F5344CB8AC3E}">
        <p14:creationId xmlns:p14="http://schemas.microsoft.com/office/powerpoint/2010/main" val="3573560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9E9501-8C80-4776-8245-746E3EDA1E64}" type="datetime1">
              <a:rPr lang="en-US" smtClean="0"/>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273317" y="6116070"/>
            <a:ext cx="413483" cy="365125"/>
          </a:xfrm>
        </p:spPr>
        <p:txBody>
          <a:bodyPr/>
          <a:lstStyle/>
          <a:p>
            <a:fld id="{D658FDE9-3B55-447C-9C70-697C40FE902E}" type="slidenum">
              <a:rPr lang="en-US" smtClean="0"/>
              <a:t>‹#›</a:t>
            </a:fld>
            <a:endParaRPr lang="en-US"/>
          </a:p>
        </p:txBody>
      </p:sp>
    </p:spTree>
    <p:extLst>
      <p:ext uri="{BB962C8B-B14F-4D97-AF65-F5344CB8AC3E}">
        <p14:creationId xmlns:p14="http://schemas.microsoft.com/office/powerpoint/2010/main" val="501260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367C8F0-985A-419A-8D7A-0B0A2621B5DD}" type="datetime1">
              <a:rPr lang="en-US" smtClean="0"/>
              <a:t>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58FDE9-3B55-447C-9C70-697C40FE902E}" type="slidenum">
              <a:rPr lang="en-US" smtClean="0"/>
              <a:t>‹#›</a:t>
            </a:fld>
            <a:endParaRPr lang="en-US"/>
          </a:p>
        </p:txBody>
      </p:sp>
    </p:spTree>
    <p:extLst>
      <p:ext uri="{BB962C8B-B14F-4D97-AF65-F5344CB8AC3E}">
        <p14:creationId xmlns:p14="http://schemas.microsoft.com/office/powerpoint/2010/main" val="179148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25FE9DF-0BE4-48D4-8058-3336479CB3E8}" type="datetime1">
              <a:rPr lang="en-US" smtClean="0"/>
              <a:t>12/9/2021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58FDE9-3B55-447C-9C70-697C40FE902E}" type="slidenum">
              <a:rPr lang="en-US" smtClean="0"/>
              <a:t>‹#›</a:t>
            </a:fld>
            <a:endParaRPr lang="en-US"/>
          </a:p>
        </p:txBody>
      </p:sp>
    </p:spTree>
    <p:extLst>
      <p:ext uri="{BB962C8B-B14F-4D97-AF65-F5344CB8AC3E}">
        <p14:creationId xmlns:p14="http://schemas.microsoft.com/office/powerpoint/2010/main" val="1943913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C34EF4E-2BC0-46C4-BA56-42B9DDD1B03C}" type="datetime1">
              <a:rPr lang="en-US" smtClean="0"/>
              <a:t>12/9/2021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58FDE9-3B55-447C-9C70-697C40FE902E}" type="slidenum">
              <a:rPr lang="en-US" smtClean="0"/>
              <a:t>‹#›</a:t>
            </a:fld>
            <a:endParaRPr lang="en-US"/>
          </a:p>
        </p:txBody>
      </p:sp>
    </p:spTree>
    <p:extLst>
      <p:ext uri="{BB962C8B-B14F-4D97-AF65-F5344CB8AC3E}">
        <p14:creationId xmlns:p14="http://schemas.microsoft.com/office/powerpoint/2010/main" val="1158226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1B6BEA-5B1E-4C6C-BC5A-0E3797A2782A}" type="datetime1">
              <a:rPr lang="en-US" smtClean="0"/>
              <a:t>12/9/2021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58FDE9-3B55-447C-9C70-697C40FE902E}" type="slidenum">
              <a:rPr lang="en-US" smtClean="0"/>
              <a:t>‹#›</a:t>
            </a:fld>
            <a:endParaRPr lang="en-US"/>
          </a:p>
        </p:txBody>
      </p:sp>
    </p:spTree>
    <p:extLst>
      <p:ext uri="{BB962C8B-B14F-4D97-AF65-F5344CB8AC3E}">
        <p14:creationId xmlns:p14="http://schemas.microsoft.com/office/powerpoint/2010/main" val="1960019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C2A487E-1814-4551-A7A5-16B2D29D09B6}" type="datetime1">
              <a:rPr lang="en-US" smtClean="0"/>
              <a:t>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58FDE9-3B55-447C-9C70-697C40FE902E}" type="slidenum">
              <a:rPr lang="en-US" smtClean="0"/>
              <a:t>‹#›</a:t>
            </a:fld>
            <a:endParaRPr lang="en-US"/>
          </a:p>
        </p:txBody>
      </p:sp>
    </p:spTree>
    <p:extLst>
      <p:ext uri="{BB962C8B-B14F-4D97-AF65-F5344CB8AC3E}">
        <p14:creationId xmlns:p14="http://schemas.microsoft.com/office/powerpoint/2010/main" val="483038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4AC72F7-E31F-4D47-882C-E1CD92944A07}" type="datetime1">
              <a:rPr lang="en-US" smtClean="0"/>
              <a:t>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58FDE9-3B55-447C-9C70-697C40FE902E}" type="slidenum">
              <a:rPr lang="en-US" smtClean="0"/>
              <a:t>‹#›</a:t>
            </a:fld>
            <a:endParaRPr lang="en-US"/>
          </a:p>
        </p:txBody>
      </p:sp>
    </p:spTree>
    <p:extLst>
      <p:ext uri="{BB962C8B-B14F-4D97-AF65-F5344CB8AC3E}">
        <p14:creationId xmlns:p14="http://schemas.microsoft.com/office/powerpoint/2010/main" val="2699241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1BEE42E-722B-4EB1-8706-58668713BD46}" type="datetime1">
              <a:rPr lang="en-US" smtClean="0"/>
              <a:t>12/9/2021</a:t>
            </a:fld>
            <a:endParaRPr lang="en-US"/>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658FDE9-3B55-447C-9C70-697C40FE902E}" type="slidenum">
              <a:rPr lang="en-US" smtClean="0"/>
              <a:t>‹#›</a:t>
            </a:fld>
            <a:endParaRPr lang="en-US"/>
          </a:p>
        </p:txBody>
      </p:sp>
    </p:spTree>
    <p:extLst>
      <p:ext uri="{BB962C8B-B14F-4D97-AF65-F5344CB8AC3E}">
        <p14:creationId xmlns:p14="http://schemas.microsoft.com/office/powerpoint/2010/main" val="3102857357"/>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 id="2147483802" r:id="rId16"/>
    <p:sldLayoutId id="2147483803" r:id="rId17"/>
  </p:sldLayoutIdLst>
  <p:hf hdr="0" ft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ihs.gov/ihm/index.cfm?module=dsp_ihm_circ_main&amp;circ=ihm_circ_1504"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ihs.gov/tribalconsultation/workgroup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ihs.gov/tribalconsultation/workgroup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ihs.gov/prc/?module-dsp_prc_dir_workshop_improving_prc"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samhsa.gov/tribal-ttac/training-technical-assistance/advisory-committee"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hhs.gov/about/agencies/iea/tribal-affairs/about-stac/index.htm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ihs.gov/diabetes/about-us/tribal-leaders-diabetes-committee-tldc/"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ihs.gov/tribalconsultation/workgroups/"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ihs.gov/isac/"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hyperlink" Target="http://minorityhealth.hhs.gov/hrac"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ihs.gov/dbh/ntac/"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ihs.gov/prc/director-s-workgroup-on-improving-prc/"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cdc.gov/tribal/consultation-support/tac/index.htm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cms.gov/Outreach-and-Education/American-Indian-Alaska-Native/AIAN/index.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ihs.gov/prc/catastrophic-health-emergency-fund-che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04" name="Group 83">
            <a:extLst>
              <a:ext uri="{FF2B5EF4-FFF2-40B4-BE49-F238E27FC236}">
                <a16:creationId xmlns:a16="http://schemas.microsoft.com/office/drawing/2014/main" id="{CD6B11F9-7CF4-4EA5-927D-BD9AB9BAAE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109" y="0"/>
            <a:ext cx="1827609" cy="6858001"/>
            <a:chOff x="1320800" y="0"/>
            <a:chExt cx="2436813" cy="6858001"/>
          </a:xfrm>
        </p:grpSpPr>
        <p:sp>
          <p:nvSpPr>
            <p:cNvPr id="85" name="Freeform 6">
              <a:extLst>
                <a:ext uri="{FF2B5EF4-FFF2-40B4-BE49-F238E27FC236}">
                  <a16:creationId xmlns:a16="http://schemas.microsoft.com/office/drawing/2014/main" id="{5583BE8A-798A-49D7-83DC-A870570978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86" name="Freeform 7">
              <a:extLst>
                <a:ext uri="{FF2B5EF4-FFF2-40B4-BE49-F238E27FC236}">
                  <a16:creationId xmlns:a16="http://schemas.microsoft.com/office/drawing/2014/main" id="{6DE657C4-420A-45F7-B1EF-FDF95A5D62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87" name="Freeform 8">
              <a:extLst>
                <a:ext uri="{FF2B5EF4-FFF2-40B4-BE49-F238E27FC236}">
                  <a16:creationId xmlns:a16="http://schemas.microsoft.com/office/drawing/2014/main" id="{1EE460FA-528A-4C78-B916-355E0AE7C5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88" name="Freeform 9">
              <a:extLst>
                <a:ext uri="{FF2B5EF4-FFF2-40B4-BE49-F238E27FC236}">
                  <a16:creationId xmlns:a16="http://schemas.microsoft.com/office/drawing/2014/main" id="{38A1243A-751B-4A0E-B1E7-3437113B2C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89" name="Freeform 10">
              <a:extLst>
                <a:ext uri="{FF2B5EF4-FFF2-40B4-BE49-F238E27FC236}">
                  <a16:creationId xmlns:a16="http://schemas.microsoft.com/office/drawing/2014/main" id="{11550A02-C965-4A16-A9A9-E686940FA6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90" name="Freeform 11">
              <a:extLst>
                <a:ext uri="{FF2B5EF4-FFF2-40B4-BE49-F238E27FC236}">
                  <a16:creationId xmlns:a16="http://schemas.microsoft.com/office/drawing/2014/main" id="{4A579E77-1FA8-4170-94D2-499DB104C0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useBgFill="1">
        <p:nvSpPr>
          <p:cNvPr id="105" name="Rectangle 91">
            <a:extLst>
              <a:ext uri="{FF2B5EF4-FFF2-40B4-BE49-F238E27FC236}">
                <a16:creationId xmlns:a16="http://schemas.microsoft.com/office/drawing/2014/main" id="{2FCD9B94-D70B-4446-85E5-ACD3904289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tepee, building, outdoor, grass&#10;&#10;Description automatically generated">
            <a:extLst>
              <a:ext uri="{FF2B5EF4-FFF2-40B4-BE49-F238E27FC236}">
                <a16:creationId xmlns:a16="http://schemas.microsoft.com/office/drawing/2014/main" id="{DA5B1E18-17AF-4D61-B32F-10D17DC4BBDE}"/>
              </a:ext>
            </a:extLst>
          </p:cNvPr>
          <p:cNvPicPr>
            <a:picLocks noChangeAspect="1"/>
          </p:cNvPicPr>
          <p:nvPr/>
        </p:nvPicPr>
        <p:blipFill rotWithShape="1">
          <a:blip r:embed="rId3">
            <a:duotone>
              <a:schemeClr val="bg2">
                <a:shade val="45000"/>
                <a:satMod val="135000"/>
              </a:schemeClr>
              <a:prstClr val="white"/>
            </a:duotone>
            <a:alphaModFix amt="25000"/>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2" name="Title 1"/>
          <p:cNvSpPr>
            <a:spLocks noGrp="1"/>
          </p:cNvSpPr>
          <p:nvPr>
            <p:ph type="ctrTitle"/>
          </p:nvPr>
        </p:nvSpPr>
        <p:spPr>
          <a:xfrm>
            <a:off x="482600" y="639099"/>
            <a:ext cx="2735620" cy="4965833"/>
          </a:xfrm>
        </p:spPr>
        <p:txBody>
          <a:bodyPr vert="horz" lIns="91440" tIns="45720" rIns="91440" bIns="45720" rtlCol="0" anchor="ctr">
            <a:normAutofit/>
          </a:bodyPr>
          <a:lstStyle/>
          <a:p>
            <a:r>
              <a:rPr lang="en-US" sz="4000"/>
              <a:t>ROCKY MOUNTAIN</a:t>
            </a:r>
            <a:br>
              <a:rPr lang="en-US" sz="4000"/>
            </a:br>
            <a:r>
              <a:rPr lang="en-US" sz="4000"/>
              <a:t>Tribal Leaders Council </a:t>
            </a:r>
          </a:p>
        </p:txBody>
      </p:sp>
      <p:cxnSp>
        <p:nvCxnSpPr>
          <p:cNvPr id="106" name="Straight Connector 93">
            <a:extLst>
              <a:ext uri="{FF2B5EF4-FFF2-40B4-BE49-F238E27FC236}">
                <a16:creationId xmlns:a16="http://schemas.microsoft.com/office/drawing/2014/main" id="{3378FF8B-3743-48E1-88E3-F4CADB3DECE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406171"/>
            <a:ext cx="0" cy="3431689"/>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Subtitle 2"/>
          <p:cNvSpPr>
            <a:spLocks noGrp="1"/>
          </p:cNvSpPr>
          <p:nvPr>
            <p:ph type="subTitle" idx="1"/>
          </p:nvPr>
        </p:nvSpPr>
        <p:spPr>
          <a:xfrm>
            <a:off x="3734953" y="639099"/>
            <a:ext cx="4943510" cy="4965833"/>
          </a:xfrm>
        </p:spPr>
        <p:txBody>
          <a:bodyPr vert="horz" lIns="91440" tIns="45720" rIns="91440" bIns="45720" rtlCol="0" anchor="ctr">
            <a:normAutofit/>
          </a:bodyPr>
          <a:lstStyle/>
          <a:p>
            <a:pPr algn="l">
              <a:buFont typeface="Arial"/>
              <a:buChar char="•"/>
            </a:pPr>
            <a:r>
              <a:rPr lang="en-US" dirty="0"/>
              <a:t>MT/WY TLC Federal Advisory Committee Act (FACA) Committees </a:t>
            </a:r>
          </a:p>
          <a:p>
            <a:pPr algn="l">
              <a:buFont typeface="Arial"/>
              <a:buChar char="•"/>
            </a:pPr>
            <a:endParaRPr lang="en-US" b="1" u="sng" dirty="0"/>
          </a:p>
          <a:p>
            <a:pPr algn="l">
              <a:buFont typeface="Arial"/>
              <a:buChar char="•"/>
            </a:pPr>
            <a:r>
              <a:rPr lang="en-US" b="1" u="sng" dirty="0"/>
              <a:t>DRAFT COPY ONLY</a:t>
            </a:r>
          </a:p>
          <a:p>
            <a:pPr algn="l">
              <a:buFont typeface="Arial"/>
              <a:buChar char="•"/>
            </a:pPr>
            <a:endParaRPr lang="en-US" dirty="0"/>
          </a:p>
          <a:p>
            <a:pPr algn="l">
              <a:buFont typeface="Arial"/>
              <a:buChar char="•"/>
            </a:pPr>
            <a:endParaRPr lang="en-US" dirty="0"/>
          </a:p>
        </p:txBody>
      </p:sp>
      <p:sp>
        <p:nvSpPr>
          <p:cNvPr id="4" name="Slide Number Placeholder 3"/>
          <p:cNvSpPr>
            <a:spLocks noGrp="1"/>
          </p:cNvSpPr>
          <p:nvPr>
            <p:ph type="sldNum" sz="quarter" idx="12"/>
          </p:nvPr>
        </p:nvSpPr>
        <p:spPr>
          <a:xfrm>
            <a:off x="8213892" y="5867131"/>
            <a:ext cx="413375" cy="365125"/>
          </a:xfrm>
        </p:spPr>
        <p:txBody>
          <a:bodyPr vert="horz" lIns="91440" tIns="45720" rIns="91440" bIns="45720" rtlCol="0" anchor="ctr">
            <a:normAutofit/>
          </a:bodyPr>
          <a:lstStyle/>
          <a:p>
            <a:pPr defTabSz="914400">
              <a:spcAft>
                <a:spcPts val="600"/>
              </a:spcAft>
            </a:pPr>
            <a:fld id="{D658FDE9-3B55-447C-9C70-697C40FE902E}" type="slidenum">
              <a:rPr lang="en-US" smtClean="0"/>
              <a:pPr defTabSz="914400">
                <a:spcAft>
                  <a:spcPts val="600"/>
                </a:spcAft>
              </a:pPr>
              <a:t>1</a:t>
            </a:fld>
            <a:endParaRPr lang="en-US"/>
          </a:p>
        </p:txBody>
      </p:sp>
      <p:pic>
        <p:nvPicPr>
          <p:cNvPr id="9" name="Picture 8">
            <a:extLst>
              <a:ext uri="{FF2B5EF4-FFF2-40B4-BE49-F238E27FC236}">
                <a16:creationId xmlns:a16="http://schemas.microsoft.com/office/drawing/2014/main" id="{0E36AD7A-726D-457E-8860-A5D576A1DABD}"/>
              </a:ext>
            </a:extLst>
          </p:cNvPr>
          <p:cNvPicPr>
            <a:picLocks noChangeAspect="1"/>
          </p:cNvPicPr>
          <p:nvPr/>
        </p:nvPicPr>
        <p:blipFill>
          <a:blip r:embed="rId4"/>
          <a:stretch>
            <a:fillRect/>
          </a:stretch>
        </p:blipFill>
        <p:spPr>
          <a:xfrm>
            <a:off x="6841989" y="5181271"/>
            <a:ext cx="1249788" cy="1371719"/>
          </a:xfrm>
          <a:prstGeom prst="rect">
            <a:avLst/>
          </a:prstGeom>
        </p:spPr>
      </p:pic>
    </p:spTree>
    <p:extLst>
      <p:ext uri="{BB962C8B-B14F-4D97-AF65-F5344CB8AC3E}">
        <p14:creationId xmlns:p14="http://schemas.microsoft.com/office/powerpoint/2010/main" val="129050090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alpha val="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03AE710-7D3C-454B-82CF-49B0093E98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39CC2B4-028D-4241-812D-86DEFC665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9" name="Group 28">
            <a:extLst>
              <a:ext uri="{FF2B5EF4-FFF2-40B4-BE49-F238E27FC236}">
                <a16:creationId xmlns:a16="http://schemas.microsoft.com/office/drawing/2014/main" id="{CA13242B-E02E-4DE0-859A-2A46B775FB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30" name="Freeform 6">
              <a:extLst>
                <a:ext uri="{FF2B5EF4-FFF2-40B4-BE49-F238E27FC236}">
                  <a16:creationId xmlns:a16="http://schemas.microsoft.com/office/drawing/2014/main" id="{5ACFC104-86F4-4D49-B858-F1CA033539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31" name="Freeform 7">
              <a:extLst>
                <a:ext uri="{FF2B5EF4-FFF2-40B4-BE49-F238E27FC236}">
                  <a16:creationId xmlns:a16="http://schemas.microsoft.com/office/drawing/2014/main" id="{80627160-C0E1-4BB7-AA86-D39CB7E794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32" name="Freeform 8">
              <a:extLst>
                <a:ext uri="{FF2B5EF4-FFF2-40B4-BE49-F238E27FC236}">
                  <a16:creationId xmlns:a16="http://schemas.microsoft.com/office/drawing/2014/main" id="{F9C4CF4B-A323-44D9-9FEE-90EFE1D065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33" name="Freeform 9">
              <a:extLst>
                <a:ext uri="{FF2B5EF4-FFF2-40B4-BE49-F238E27FC236}">
                  <a16:creationId xmlns:a16="http://schemas.microsoft.com/office/drawing/2014/main" id="{13E2B3A4-22DB-49DD-A716-388DEC5F8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34" name="Freeform 10">
              <a:extLst>
                <a:ext uri="{FF2B5EF4-FFF2-40B4-BE49-F238E27FC236}">
                  <a16:creationId xmlns:a16="http://schemas.microsoft.com/office/drawing/2014/main" id="{337CB09C-5543-4330-8C3D-354519D8D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35" name="Freeform 11">
              <a:extLst>
                <a:ext uri="{FF2B5EF4-FFF2-40B4-BE49-F238E27FC236}">
                  <a16:creationId xmlns:a16="http://schemas.microsoft.com/office/drawing/2014/main" id="{F54B39E1-DFCE-43D0-80F5-D9256E47DF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4" name="Slide Number Placeholder 3"/>
          <p:cNvSpPr>
            <a:spLocks noGrp="1"/>
          </p:cNvSpPr>
          <p:nvPr>
            <p:ph type="sldNum" sz="quarter" idx="12"/>
          </p:nvPr>
        </p:nvSpPr>
        <p:spPr>
          <a:xfrm>
            <a:off x="8305800" y="5913166"/>
            <a:ext cx="413375" cy="365125"/>
          </a:xfrm>
        </p:spPr>
        <p:txBody>
          <a:bodyPr>
            <a:normAutofit/>
          </a:bodyPr>
          <a:lstStyle/>
          <a:p>
            <a:pPr>
              <a:spcAft>
                <a:spcPts val="600"/>
              </a:spcAft>
            </a:pPr>
            <a:fld id="{D658FDE9-3B55-447C-9C70-697C40FE902E}" type="slidenum">
              <a:rPr lang="en-US" smtClean="0"/>
              <a:pPr>
                <a:spcAft>
                  <a:spcPts val="600"/>
                </a:spcAft>
              </a:pPr>
              <a:t>10</a:t>
            </a:fld>
            <a:endParaRPr lang="en-US" dirty="0"/>
          </a:p>
        </p:txBody>
      </p:sp>
      <p:graphicFrame>
        <p:nvGraphicFramePr>
          <p:cNvPr id="5" name="Content Placeholder 4">
            <a:extLst>
              <a:ext uri="{FF2B5EF4-FFF2-40B4-BE49-F238E27FC236}">
                <a16:creationId xmlns:a16="http://schemas.microsoft.com/office/drawing/2014/main" id="{226E85D2-6F27-4B86-8548-238E25474FED}"/>
              </a:ext>
            </a:extLst>
          </p:cNvPr>
          <p:cNvGraphicFramePr>
            <a:graphicFrameLocks noGrp="1"/>
          </p:cNvGraphicFramePr>
          <p:nvPr>
            <p:ph idx="1"/>
            <p:extLst>
              <p:ext uri="{D42A27DB-BD31-4B8C-83A1-F6EECF244321}">
                <p14:modId xmlns:p14="http://schemas.microsoft.com/office/powerpoint/2010/main" val="511072542"/>
              </p:ext>
            </p:extLst>
          </p:nvPr>
        </p:nvGraphicFramePr>
        <p:xfrm>
          <a:off x="3713228" y="625695"/>
          <a:ext cx="5122128" cy="5422680"/>
        </p:xfrm>
        <a:graphic>
          <a:graphicData uri="http://schemas.openxmlformats.org/drawingml/2006/table">
            <a:tbl>
              <a:tblPr firstRow="1" firstCol="1" bandRow="1">
                <a:tableStyleId>{3B4B98B0-60AC-42C2-AFA5-B58CD77FA1E5}</a:tableStyleId>
              </a:tblPr>
              <a:tblGrid>
                <a:gridCol w="2568068">
                  <a:extLst>
                    <a:ext uri="{9D8B030D-6E8A-4147-A177-3AD203B41FA5}">
                      <a16:colId xmlns:a16="http://schemas.microsoft.com/office/drawing/2014/main" val="3461214684"/>
                    </a:ext>
                  </a:extLst>
                </a:gridCol>
                <a:gridCol w="2554060">
                  <a:extLst>
                    <a:ext uri="{9D8B030D-6E8A-4147-A177-3AD203B41FA5}">
                      <a16:colId xmlns:a16="http://schemas.microsoft.com/office/drawing/2014/main" val="471480931"/>
                    </a:ext>
                  </a:extLst>
                </a:gridCol>
              </a:tblGrid>
              <a:tr h="465595">
                <a:tc>
                  <a:txBody>
                    <a:bodyPr/>
                    <a:lstStyle/>
                    <a:p>
                      <a:pPr marL="0" marR="0" algn="ctr">
                        <a:lnSpc>
                          <a:spcPct val="107000"/>
                        </a:lnSpc>
                        <a:spcBef>
                          <a:spcPts val="0"/>
                        </a:spcBef>
                        <a:spcAft>
                          <a:spcPts val="0"/>
                        </a:spcAft>
                      </a:pPr>
                      <a:r>
                        <a:rPr lang="en-US" sz="1500" dirty="0">
                          <a:effectLst/>
                          <a:latin typeface="+mn-lt"/>
                          <a:ea typeface="Calibri" panose="020F0502020204030204" pitchFamily="34" charset="0"/>
                          <a:cs typeface="Times New Roman" panose="02020603050405020304" pitchFamily="18" charset="0"/>
                        </a:rPr>
                        <a:t>DSTAC COMMITTEE DESCRIPTION</a:t>
                      </a:r>
                    </a:p>
                  </a:txBody>
                  <a:tcPr marL="64885" marR="64885" marT="0" marB="0">
                    <a:gradFill>
                      <a:gsLst>
                        <a:gs pos="0">
                          <a:schemeClr val="bg2">
                            <a:tint val="90000"/>
                            <a:lumMod val="110000"/>
                          </a:schemeClr>
                        </a:gs>
                        <a:gs pos="100000">
                          <a:schemeClr val="bg2">
                            <a:shade val="64000"/>
                            <a:lumMod val="98000"/>
                          </a:schemeClr>
                        </a:gs>
                      </a:gsLst>
                      <a:lin ang="5400000" scaled="0"/>
                    </a:gradFill>
                  </a:tcPr>
                </a:tc>
                <a:tc>
                  <a:txBody>
                    <a:bodyPr/>
                    <a:lstStyle/>
                    <a:p>
                      <a:pPr marL="0" marR="0" algn="ctr">
                        <a:lnSpc>
                          <a:spcPct val="107000"/>
                        </a:lnSpc>
                        <a:spcBef>
                          <a:spcPts val="0"/>
                        </a:spcBef>
                        <a:spcAft>
                          <a:spcPts val="0"/>
                        </a:spcAft>
                      </a:pPr>
                      <a:r>
                        <a:rPr lang="en-US" sz="1500" dirty="0">
                          <a:effectLst/>
                          <a:latin typeface="+mn-lt"/>
                        </a:rPr>
                        <a:t>APPOINTMENT PROTOCOL</a:t>
                      </a:r>
                      <a:endParaRPr lang="en-US" sz="1500" dirty="0">
                        <a:effectLst/>
                        <a:latin typeface="+mn-lt"/>
                        <a:ea typeface="Calibri" panose="020F0502020204030204" pitchFamily="34" charset="0"/>
                        <a:cs typeface="Times New Roman" panose="02020603050405020304" pitchFamily="18" charset="0"/>
                      </a:endParaRPr>
                    </a:p>
                  </a:txBody>
                  <a:tcPr marL="64885" marR="64885" marT="0" marB="0">
                    <a:gradFill>
                      <a:gsLst>
                        <a:gs pos="0">
                          <a:schemeClr val="bg2">
                            <a:tint val="90000"/>
                            <a:lumMod val="110000"/>
                          </a:schemeClr>
                        </a:gs>
                        <a:gs pos="100000">
                          <a:schemeClr val="bg2">
                            <a:shade val="64000"/>
                            <a:lumMod val="98000"/>
                          </a:schemeClr>
                        </a:gs>
                      </a:gsLst>
                      <a:lin ang="5400000" scaled="0"/>
                    </a:gradFill>
                  </a:tcPr>
                </a:tc>
                <a:extLst>
                  <a:ext uri="{0D108BD9-81ED-4DB2-BD59-A6C34878D82A}">
                    <a16:rowId xmlns:a16="http://schemas.microsoft.com/office/drawing/2014/main" val="762770242"/>
                  </a:ext>
                </a:extLst>
              </a:tr>
              <a:tr h="4944334">
                <a:tc>
                  <a:txBody>
                    <a:bodyPr/>
                    <a:lstStyle/>
                    <a:p>
                      <a:pPr marL="0" marR="0">
                        <a:lnSpc>
                          <a:spcPct val="107000"/>
                        </a:lnSpc>
                        <a:spcBef>
                          <a:spcPts val="0"/>
                        </a:spcBef>
                        <a:spcAft>
                          <a:spcPts val="0"/>
                        </a:spcAft>
                      </a:pPr>
                      <a:r>
                        <a:rPr lang="en-US" sz="1200" b="0" dirty="0">
                          <a:effectLst/>
                          <a:latin typeface="+mn-lt"/>
                          <a:ea typeface="Calibri" panose="020F0502020204030204" pitchFamily="34" charset="0"/>
                          <a:cs typeface="Times New Roman" panose="02020603050405020304" pitchFamily="18" charset="0"/>
                        </a:rPr>
                        <a:t>The Direct Service Tribes Advisory Committee (DSTAC) was established in 2005 to provide leadership that advises the Indian Health Service (I.H.S.) Director on the development of health policy and participates in I.H.S. decision-making that affects the delivery of health care. DSTAC also offers advocacy and policy guidance by regularly providing recommendation to the Agency. The DSTAC also offers advocacy and policy guidance by regularly providing recommendation to the Agency. The DSTASC is comprises of elected/appointed Tribal Leaders from ten (10) I.H.S. Areas with Direct Service Tribes. Technical assistance for he DSTAC is provided by I.HS. Headquarters and Area-level staff.</a:t>
                      </a:r>
                    </a:p>
                    <a:p>
                      <a:pPr marL="0" marR="0">
                        <a:lnSpc>
                          <a:spcPct val="107000"/>
                        </a:lnSpc>
                        <a:spcBef>
                          <a:spcPts val="0"/>
                        </a:spcBef>
                        <a:spcAft>
                          <a:spcPts val="0"/>
                        </a:spcAft>
                      </a:pPr>
                      <a:endParaRPr lang="en-US" sz="1200" b="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b="0" dirty="0">
                          <a:effectLst/>
                          <a:latin typeface="+mn-lt"/>
                          <a:ea typeface="Calibri" panose="020F0502020204030204" pitchFamily="34" charset="0"/>
                          <a:cs typeface="Times New Roman" panose="02020603050405020304" pitchFamily="18" charset="0"/>
                        </a:rPr>
                        <a:t>Committee meets quarterly.</a:t>
                      </a:r>
                    </a:p>
                    <a:p>
                      <a:pPr marL="0" marR="0">
                        <a:lnSpc>
                          <a:spcPct val="107000"/>
                        </a:lnSpc>
                        <a:spcBef>
                          <a:spcPts val="0"/>
                        </a:spcBef>
                        <a:spcAft>
                          <a:spcPts val="0"/>
                        </a:spcAft>
                      </a:pPr>
                      <a:r>
                        <a:rPr lang="en-US" sz="1200" b="1" dirty="0">
                          <a:solidFill>
                            <a:srgbClr val="0070C0"/>
                          </a:solidFill>
                          <a:effectLst/>
                          <a:latin typeface="+mn-lt"/>
                          <a:ea typeface="Calibri" panose="020F0502020204030204" pitchFamily="34" charset="0"/>
                          <a:cs typeface="Times New Roman" panose="02020603050405020304" pitchFamily="18" charset="0"/>
                        </a:rPr>
                        <a:t>http://www.ihs.gov/odsct/dst/dstac/</a:t>
                      </a: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885" marR="64885" marT="0" marB="0">
                    <a:gradFill>
                      <a:gsLst>
                        <a:gs pos="0">
                          <a:schemeClr val="bg2">
                            <a:tint val="90000"/>
                            <a:lumMod val="110000"/>
                            <a:alpha val="0"/>
                          </a:schemeClr>
                        </a:gs>
                        <a:gs pos="100000">
                          <a:schemeClr val="bg2">
                            <a:shade val="64000"/>
                            <a:lumMod val="98000"/>
                          </a:schemeClr>
                        </a:gs>
                      </a:gsLst>
                      <a:lin ang="5400000" scaled="0"/>
                    </a:gradFill>
                  </a:tcPr>
                </a:tc>
                <a:tc>
                  <a:txBody>
                    <a:bodyPr/>
                    <a:lstStyle/>
                    <a:p>
                      <a:pPr marL="0" marR="0">
                        <a:lnSpc>
                          <a:spcPct val="107000"/>
                        </a:lnSpc>
                        <a:spcBef>
                          <a:spcPts val="0"/>
                        </a:spcBef>
                        <a:spcAft>
                          <a:spcPts val="0"/>
                        </a:spcAft>
                      </a:pPr>
                      <a:r>
                        <a:rPr lang="en-US" sz="1200" dirty="0">
                          <a:effectLst/>
                        </a:rPr>
                        <a:t> Delegates must be elected tribal officials acting in their official capacity as elected officials of their tribe, with authority to act on behalf of the tribe; qualified to represent the views of the Indian tribes in the area that they are nominated.</a:t>
                      </a:r>
                    </a:p>
                    <a:p>
                      <a:pPr marL="0" marR="0">
                        <a:lnSpc>
                          <a:spcPct val="107000"/>
                        </a:lnSpc>
                        <a:spcBef>
                          <a:spcPts val="0"/>
                        </a:spcBef>
                        <a:spcAft>
                          <a:spcPts val="0"/>
                        </a:spcAft>
                      </a:pPr>
                      <a:r>
                        <a:rPr lang="en-US" sz="1200" dirty="0">
                          <a:effectLst/>
                        </a:rPr>
                        <a:t> </a:t>
                      </a:r>
                    </a:p>
                    <a:p>
                      <a:pPr marL="0" marR="0">
                        <a:lnSpc>
                          <a:spcPct val="107000"/>
                        </a:lnSpc>
                        <a:spcBef>
                          <a:spcPts val="0"/>
                        </a:spcBef>
                        <a:spcAft>
                          <a:spcPts val="0"/>
                        </a:spcAft>
                      </a:pPr>
                      <a:r>
                        <a:rPr lang="en-US" sz="1200" dirty="0">
                          <a:effectLst/>
                        </a:rPr>
                        <a:t>Submit official letter or tribal resolution to appoint an elected official or designated tribal official.</a:t>
                      </a:r>
                    </a:p>
                    <a:p>
                      <a:pPr marL="0" marR="0">
                        <a:lnSpc>
                          <a:spcPct val="107000"/>
                        </a:lnSpc>
                        <a:spcBef>
                          <a:spcPts val="0"/>
                        </a:spcBef>
                        <a:spcAft>
                          <a:spcPts val="0"/>
                        </a:spcAft>
                      </a:pPr>
                      <a:r>
                        <a:rPr lang="en-US" sz="1200" dirty="0">
                          <a:effectLst/>
                        </a:rPr>
                        <a:t> </a:t>
                      </a:r>
                    </a:p>
                  </a:txBody>
                  <a:tcPr marL="64885" marR="64885" marT="0" marB="0">
                    <a:gradFill>
                      <a:gsLst>
                        <a:gs pos="0">
                          <a:schemeClr val="bg2">
                            <a:tint val="90000"/>
                            <a:lumMod val="110000"/>
                            <a:alpha val="0"/>
                          </a:schemeClr>
                        </a:gs>
                        <a:gs pos="100000">
                          <a:schemeClr val="bg2">
                            <a:shade val="64000"/>
                            <a:lumMod val="98000"/>
                          </a:schemeClr>
                        </a:gs>
                      </a:gsLst>
                      <a:lin ang="5400000" scaled="0"/>
                    </a:gradFill>
                  </a:tcPr>
                </a:tc>
                <a:extLst>
                  <a:ext uri="{0D108BD9-81ED-4DB2-BD59-A6C34878D82A}">
                    <a16:rowId xmlns:a16="http://schemas.microsoft.com/office/drawing/2014/main" val="2718457392"/>
                  </a:ext>
                </a:extLst>
              </a:tr>
            </a:tbl>
          </a:graphicData>
        </a:graphic>
      </p:graphicFrame>
      <p:sp>
        <p:nvSpPr>
          <p:cNvPr id="7" name="TextBox 6">
            <a:extLst>
              <a:ext uri="{FF2B5EF4-FFF2-40B4-BE49-F238E27FC236}">
                <a16:creationId xmlns:a16="http://schemas.microsoft.com/office/drawing/2014/main" id="{AA5A4848-8353-4908-91B4-629DCF2E84A0}"/>
              </a:ext>
            </a:extLst>
          </p:cNvPr>
          <p:cNvSpPr txBox="1"/>
          <p:nvPr/>
        </p:nvSpPr>
        <p:spPr>
          <a:xfrm>
            <a:off x="152400" y="1295400"/>
            <a:ext cx="1905000" cy="2677656"/>
          </a:xfrm>
          <a:prstGeom prst="rect">
            <a:avLst/>
          </a:prstGeom>
          <a:noFill/>
        </p:spPr>
        <p:txBody>
          <a:bodyPr wrap="square" rtlCol="0">
            <a:spAutoFit/>
          </a:bodyPr>
          <a:lstStyle/>
          <a:p>
            <a:pPr algn="ctr"/>
            <a:r>
              <a:rPr lang="en-US" sz="2800" dirty="0">
                <a:solidFill>
                  <a:schemeClr val="bg1"/>
                </a:solidFill>
                <a:latin typeface="+mj-lt"/>
              </a:rPr>
              <a:t>Direct Service Tribal Advisory Committee (DSTAC)</a:t>
            </a:r>
          </a:p>
        </p:txBody>
      </p:sp>
    </p:spTree>
    <p:extLst>
      <p:ext uri="{BB962C8B-B14F-4D97-AF65-F5344CB8AC3E}">
        <p14:creationId xmlns:p14="http://schemas.microsoft.com/office/powerpoint/2010/main" val="4190830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alpha val="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03AE710-7D3C-454B-82CF-49B0093E98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39CC2B4-028D-4241-812D-86DEFC665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9" name="Group 28">
            <a:extLst>
              <a:ext uri="{FF2B5EF4-FFF2-40B4-BE49-F238E27FC236}">
                <a16:creationId xmlns:a16="http://schemas.microsoft.com/office/drawing/2014/main" id="{CA13242B-E02E-4DE0-859A-2A46B775FB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30" name="Freeform 6">
              <a:extLst>
                <a:ext uri="{FF2B5EF4-FFF2-40B4-BE49-F238E27FC236}">
                  <a16:creationId xmlns:a16="http://schemas.microsoft.com/office/drawing/2014/main" id="{5ACFC104-86F4-4D49-B858-F1CA033539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31" name="Freeform 7">
              <a:extLst>
                <a:ext uri="{FF2B5EF4-FFF2-40B4-BE49-F238E27FC236}">
                  <a16:creationId xmlns:a16="http://schemas.microsoft.com/office/drawing/2014/main" id="{80627160-C0E1-4BB7-AA86-D39CB7E794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32" name="Freeform 8">
              <a:extLst>
                <a:ext uri="{FF2B5EF4-FFF2-40B4-BE49-F238E27FC236}">
                  <a16:creationId xmlns:a16="http://schemas.microsoft.com/office/drawing/2014/main" id="{F9C4CF4B-A323-44D9-9FEE-90EFE1D065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33" name="Freeform 9">
              <a:extLst>
                <a:ext uri="{FF2B5EF4-FFF2-40B4-BE49-F238E27FC236}">
                  <a16:creationId xmlns:a16="http://schemas.microsoft.com/office/drawing/2014/main" id="{13E2B3A4-22DB-49DD-A716-388DEC5F8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34" name="Freeform 10">
              <a:extLst>
                <a:ext uri="{FF2B5EF4-FFF2-40B4-BE49-F238E27FC236}">
                  <a16:creationId xmlns:a16="http://schemas.microsoft.com/office/drawing/2014/main" id="{337CB09C-5543-4330-8C3D-354519D8D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35" name="Freeform 11">
              <a:extLst>
                <a:ext uri="{FF2B5EF4-FFF2-40B4-BE49-F238E27FC236}">
                  <a16:creationId xmlns:a16="http://schemas.microsoft.com/office/drawing/2014/main" id="{F54B39E1-DFCE-43D0-80F5-D9256E47DF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4" name="Slide Number Placeholder 3"/>
          <p:cNvSpPr>
            <a:spLocks noGrp="1"/>
          </p:cNvSpPr>
          <p:nvPr>
            <p:ph type="sldNum" sz="quarter" idx="12"/>
          </p:nvPr>
        </p:nvSpPr>
        <p:spPr>
          <a:xfrm>
            <a:off x="8481681" y="6048375"/>
            <a:ext cx="413375" cy="365125"/>
          </a:xfrm>
        </p:spPr>
        <p:txBody>
          <a:bodyPr>
            <a:normAutofit/>
          </a:bodyPr>
          <a:lstStyle/>
          <a:p>
            <a:pPr>
              <a:spcAft>
                <a:spcPts val="600"/>
              </a:spcAft>
            </a:pPr>
            <a:fld id="{D658FDE9-3B55-447C-9C70-697C40FE902E}" type="slidenum">
              <a:rPr lang="en-US" smtClean="0"/>
              <a:pPr>
                <a:spcAft>
                  <a:spcPts val="600"/>
                </a:spcAft>
              </a:pPr>
              <a:t>11</a:t>
            </a:fld>
            <a:endParaRPr lang="en-US" dirty="0"/>
          </a:p>
        </p:txBody>
      </p:sp>
      <p:graphicFrame>
        <p:nvGraphicFramePr>
          <p:cNvPr id="5" name="Content Placeholder 4">
            <a:extLst>
              <a:ext uri="{FF2B5EF4-FFF2-40B4-BE49-F238E27FC236}">
                <a16:creationId xmlns:a16="http://schemas.microsoft.com/office/drawing/2014/main" id="{226E85D2-6F27-4B86-8548-238E25474FED}"/>
              </a:ext>
            </a:extLst>
          </p:cNvPr>
          <p:cNvGraphicFramePr>
            <a:graphicFrameLocks noGrp="1"/>
          </p:cNvGraphicFramePr>
          <p:nvPr>
            <p:ph idx="1"/>
            <p:extLst>
              <p:ext uri="{D42A27DB-BD31-4B8C-83A1-F6EECF244321}">
                <p14:modId xmlns:p14="http://schemas.microsoft.com/office/powerpoint/2010/main" val="726243073"/>
              </p:ext>
            </p:extLst>
          </p:nvPr>
        </p:nvGraphicFramePr>
        <p:xfrm>
          <a:off x="3548026" y="990600"/>
          <a:ext cx="5350729" cy="4876800"/>
        </p:xfrm>
        <a:graphic>
          <a:graphicData uri="http://schemas.openxmlformats.org/drawingml/2006/table">
            <a:tbl>
              <a:tblPr firstRow="1" firstCol="1" bandRow="1">
                <a:tableStyleId>{3B4B98B0-60AC-42C2-AFA5-B58CD77FA1E5}</a:tableStyleId>
              </a:tblPr>
              <a:tblGrid>
                <a:gridCol w="2682681">
                  <a:extLst>
                    <a:ext uri="{9D8B030D-6E8A-4147-A177-3AD203B41FA5}">
                      <a16:colId xmlns:a16="http://schemas.microsoft.com/office/drawing/2014/main" val="3461214684"/>
                    </a:ext>
                  </a:extLst>
                </a:gridCol>
                <a:gridCol w="2668048">
                  <a:extLst>
                    <a:ext uri="{9D8B030D-6E8A-4147-A177-3AD203B41FA5}">
                      <a16:colId xmlns:a16="http://schemas.microsoft.com/office/drawing/2014/main" val="471480931"/>
                    </a:ext>
                  </a:extLst>
                </a:gridCol>
              </a:tblGrid>
              <a:tr h="488517">
                <a:tc>
                  <a:txBody>
                    <a:bodyPr/>
                    <a:lstStyle/>
                    <a:p>
                      <a:pPr marL="0" marR="0" algn="ctr">
                        <a:lnSpc>
                          <a:spcPct val="107000"/>
                        </a:lnSpc>
                        <a:spcBef>
                          <a:spcPts val="0"/>
                        </a:spcBef>
                        <a:spcAft>
                          <a:spcPts val="0"/>
                        </a:spcAft>
                      </a:pPr>
                      <a:r>
                        <a:rPr lang="en-US" sz="1500" dirty="0">
                          <a:effectLst/>
                          <a:latin typeface="+mn-lt"/>
                          <a:ea typeface="Calibri" panose="020F0502020204030204" pitchFamily="34" charset="0"/>
                          <a:cs typeface="Times New Roman" panose="02020603050405020304" pitchFamily="18" charset="0"/>
                        </a:rPr>
                        <a:t>FAAB COMMITTEE DESCRIPTION</a:t>
                      </a:r>
                    </a:p>
                  </a:txBody>
                  <a:tcPr marL="64885" marR="64885" marT="0" marB="0">
                    <a:gradFill>
                      <a:gsLst>
                        <a:gs pos="0">
                          <a:schemeClr val="bg2">
                            <a:tint val="90000"/>
                            <a:lumMod val="110000"/>
                          </a:schemeClr>
                        </a:gs>
                        <a:gs pos="100000">
                          <a:schemeClr val="bg2">
                            <a:shade val="64000"/>
                            <a:lumMod val="98000"/>
                          </a:schemeClr>
                        </a:gs>
                      </a:gsLst>
                      <a:lin ang="5400000" scaled="0"/>
                    </a:gradFill>
                  </a:tcPr>
                </a:tc>
                <a:tc>
                  <a:txBody>
                    <a:bodyPr/>
                    <a:lstStyle/>
                    <a:p>
                      <a:pPr marL="0" marR="0" algn="ctr">
                        <a:lnSpc>
                          <a:spcPct val="107000"/>
                        </a:lnSpc>
                        <a:spcBef>
                          <a:spcPts val="0"/>
                        </a:spcBef>
                        <a:spcAft>
                          <a:spcPts val="0"/>
                        </a:spcAft>
                      </a:pPr>
                      <a:r>
                        <a:rPr lang="en-US" sz="1500" dirty="0">
                          <a:effectLst/>
                          <a:latin typeface="+mn-lt"/>
                        </a:rPr>
                        <a:t>APPOINTMENT PROTOCOL</a:t>
                      </a:r>
                      <a:endParaRPr lang="en-US" sz="1500" dirty="0">
                        <a:effectLst/>
                        <a:latin typeface="+mn-lt"/>
                        <a:ea typeface="Calibri" panose="020F0502020204030204" pitchFamily="34" charset="0"/>
                        <a:cs typeface="Times New Roman" panose="02020603050405020304" pitchFamily="18" charset="0"/>
                      </a:endParaRPr>
                    </a:p>
                  </a:txBody>
                  <a:tcPr marL="64885" marR="64885" marT="0" marB="0">
                    <a:gradFill>
                      <a:gsLst>
                        <a:gs pos="0">
                          <a:schemeClr val="bg2">
                            <a:tint val="90000"/>
                            <a:lumMod val="110000"/>
                          </a:schemeClr>
                        </a:gs>
                        <a:gs pos="100000">
                          <a:schemeClr val="bg2">
                            <a:shade val="64000"/>
                            <a:lumMod val="98000"/>
                          </a:schemeClr>
                        </a:gs>
                      </a:gsLst>
                      <a:lin ang="5400000" scaled="0"/>
                    </a:gradFill>
                  </a:tcPr>
                </a:tc>
                <a:extLst>
                  <a:ext uri="{0D108BD9-81ED-4DB2-BD59-A6C34878D82A}">
                    <a16:rowId xmlns:a16="http://schemas.microsoft.com/office/drawing/2014/main" val="762770242"/>
                  </a:ext>
                </a:extLst>
              </a:tr>
              <a:tr h="4388283">
                <a:tc>
                  <a:txBody>
                    <a:bodyPr/>
                    <a:lstStyle/>
                    <a:p>
                      <a:pPr marL="0" marR="0">
                        <a:lnSpc>
                          <a:spcPct val="107000"/>
                        </a:lnSpc>
                        <a:spcBef>
                          <a:spcPts val="0"/>
                        </a:spcBef>
                        <a:spcAft>
                          <a:spcPts val="0"/>
                        </a:spcAft>
                      </a:pPr>
                      <a:r>
                        <a:rPr lang="en-US" sz="1200" b="0" dirty="0">
                          <a:solidFill>
                            <a:schemeClr val="tx1"/>
                          </a:solidFill>
                          <a:effectLst/>
                          <a:latin typeface="+mn-lt"/>
                          <a:ea typeface="Calibri" panose="020F0502020204030204" pitchFamily="34" charset="0"/>
                          <a:cs typeface="Times New Roman" panose="02020603050405020304" pitchFamily="18" charset="0"/>
                        </a:rPr>
                        <a:t>The primary purpose of the FAAB is to make recommendations to the I.H.S. Director on maters involving all Office of Environmental Health and Engineering (OEHE) programs. The FAAB was established to ensure there is input from Alaska Native and American Indian communities prior to taking actions that affect federally recognized Tribes.</a:t>
                      </a:r>
                    </a:p>
                    <a:p>
                      <a:pPr marL="0" marR="0">
                        <a:lnSpc>
                          <a:spcPct val="107000"/>
                        </a:lnSpc>
                        <a:spcBef>
                          <a:spcPts val="0"/>
                        </a:spcBef>
                        <a:spcAft>
                          <a:spcPts val="0"/>
                        </a:spcAft>
                      </a:pPr>
                      <a:endParaRPr lang="en-US" sz="1200" b="1" dirty="0">
                        <a:solidFill>
                          <a:schemeClr val="tx1"/>
                        </a:solidFill>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b="0" dirty="0">
                          <a:effectLst/>
                          <a:latin typeface="+mn-lt"/>
                          <a:ea typeface="Calibri" panose="020F0502020204030204" pitchFamily="34" charset="0"/>
                          <a:cs typeface="Times New Roman" panose="02020603050405020304" pitchFamily="18" charset="0"/>
                        </a:rPr>
                        <a:t>The FAAB members/alternates are appointed by the Director, I.H.S. from elected Tribal Officials’ nominations from each of the 12 I.H.S Areas. This will ensure that each member if the FAAB is officially representing a Tribal government. </a:t>
                      </a: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b="0" dirty="0">
                          <a:effectLst/>
                          <a:latin typeface="+mn-lt"/>
                          <a:ea typeface="Calibri" panose="020F0502020204030204" pitchFamily="34" charset="0"/>
                          <a:cs typeface="Times New Roman" panose="02020603050405020304" pitchFamily="18" charset="0"/>
                          <a:hlinkClick r:id="rId2"/>
                        </a:rPr>
                        <a:t>www.ihs.gov/ihm/index.cfm?module=dsp_ihm_circ_main&amp;circ=ihm_circ_1504</a:t>
                      </a:r>
                      <a:endParaRPr lang="en-US" sz="1200" b="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b="0" dirty="0">
                        <a:effectLst/>
                        <a:latin typeface="+mn-lt"/>
                        <a:ea typeface="Calibri" panose="020F0502020204030204" pitchFamily="34" charset="0"/>
                        <a:cs typeface="Times New Roman" panose="02020603050405020304" pitchFamily="18" charset="0"/>
                      </a:endParaRPr>
                    </a:p>
                  </a:txBody>
                  <a:tcPr marL="64885" marR="64885" marT="0" marB="0">
                    <a:gradFill>
                      <a:gsLst>
                        <a:gs pos="0">
                          <a:schemeClr val="bg2">
                            <a:tint val="90000"/>
                            <a:lumMod val="110000"/>
                            <a:alpha val="0"/>
                          </a:schemeClr>
                        </a:gs>
                        <a:gs pos="100000">
                          <a:schemeClr val="bg2">
                            <a:shade val="64000"/>
                            <a:lumMod val="98000"/>
                          </a:schemeClr>
                        </a:gs>
                      </a:gsLst>
                      <a:lin ang="5400000" scaled="0"/>
                    </a:gradFill>
                  </a:tcPr>
                </a:tc>
                <a:tc>
                  <a:txBody>
                    <a:bodyPr/>
                    <a:lstStyle/>
                    <a:p>
                      <a:pPr marL="0" marR="0">
                        <a:lnSpc>
                          <a:spcPct val="107000"/>
                        </a:lnSpc>
                        <a:spcBef>
                          <a:spcPts val="0"/>
                        </a:spcBef>
                        <a:spcAft>
                          <a:spcPts val="0"/>
                        </a:spcAft>
                      </a:pPr>
                      <a:r>
                        <a:rPr lang="en-US" sz="1200" dirty="0">
                          <a:effectLst/>
                        </a:rPr>
                        <a:t> </a:t>
                      </a:r>
                      <a:r>
                        <a:rPr lang="en-US" sz="1200" dirty="0">
                          <a:effectLst/>
                          <a:latin typeface="+mn-lt"/>
                        </a:rPr>
                        <a:t> Delegates must be elected tribal officials acting in their official capacity as elected officials of their tribe, with authority to act on behalf of the tribe; qualified to represent the views of the Indian tribes in the area that they are nominated.</a:t>
                      </a:r>
                    </a:p>
                    <a:p>
                      <a:pPr marL="0" marR="0">
                        <a:lnSpc>
                          <a:spcPct val="107000"/>
                        </a:lnSpc>
                        <a:spcBef>
                          <a:spcPts val="0"/>
                        </a:spcBef>
                        <a:spcAft>
                          <a:spcPts val="0"/>
                        </a:spcAft>
                      </a:pPr>
                      <a:r>
                        <a:rPr lang="en-US" sz="1200" dirty="0">
                          <a:effectLst/>
                          <a:latin typeface="+mn-lt"/>
                        </a:rPr>
                        <a:t> </a:t>
                      </a:r>
                    </a:p>
                    <a:p>
                      <a:pPr marL="0" marR="0">
                        <a:lnSpc>
                          <a:spcPct val="107000"/>
                        </a:lnSpc>
                        <a:spcBef>
                          <a:spcPts val="0"/>
                        </a:spcBef>
                        <a:spcAft>
                          <a:spcPts val="0"/>
                        </a:spcAft>
                      </a:pPr>
                      <a:r>
                        <a:rPr lang="en-US" sz="1200" dirty="0">
                          <a:effectLst/>
                          <a:latin typeface="+mn-lt"/>
                        </a:rPr>
                        <a:t>Submit official letter or tribal resolution to appoint an elected official or designated tribal official.</a:t>
                      </a:r>
                    </a:p>
                    <a:p>
                      <a:pPr marL="0" marR="0">
                        <a:lnSpc>
                          <a:spcPct val="107000"/>
                        </a:lnSpc>
                        <a:spcBef>
                          <a:spcPts val="0"/>
                        </a:spcBef>
                        <a:spcAft>
                          <a:spcPts val="0"/>
                        </a:spcAft>
                      </a:pPr>
                      <a:endParaRPr lang="en-US" sz="1200" dirty="0">
                        <a:effectLst/>
                        <a:latin typeface="+mn-lt"/>
                      </a:endParaRP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885" marR="64885" marT="0" marB="0">
                    <a:gradFill>
                      <a:gsLst>
                        <a:gs pos="0">
                          <a:schemeClr val="bg2">
                            <a:tint val="90000"/>
                            <a:lumMod val="110000"/>
                            <a:alpha val="0"/>
                          </a:schemeClr>
                        </a:gs>
                        <a:gs pos="100000">
                          <a:schemeClr val="bg2">
                            <a:shade val="64000"/>
                            <a:lumMod val="98000"/>
                          </a:schemeClr>
                        </a:gs>
                      </a:gsLst>
                      <a:lin ang="5400000" scaled="0"/>
                    </a:gradFill>
                  </a:tcPr>
                </a:tc>
                <a:extLst>
                  <a:ext uri="{0D108BD9-81ED-4DB2-BD59-A6C34878D82A}">
                    <a16:rowId xmlns:a16="http://schemas.microsoft.com/office/drawing/2014/main" val="2718457392"/>
                  </a:ext>
                </a:extLst>
              </a:tr>
            </a:tbl>
          </a:graphicData>
        </a:graphic>
      </p:graphicFrame>
      <p:sp>
        <p:nvSpPr>
          <p:cNvPr id="7" name="TextBox 6">
            <a:extLst>
              <a:ext uri="{FF2B5EF4-FFF2-40B4-BE49-F238E27FC236}">
                <a16:creationId xmlns:a16="http://schemas.microsoft.com/office/drawing/2014/main" id="{AA5A4848-8353-4908-91B4-629DCF2E84A0}"/>
              </a:ext>
            </a:extLst>
          </p:cNvPr>
          <p:cNvSpPr txBox="1"/>
          <p:nvPr/>
        </p:nvSpPr>
        <p:spPr>
          <a:xfrm>
            <a:off x="152399" y="1295400"/>
            <a:ext cx="2411459" cy="2246769"/>
          </a:xfrm>
          <a:prstGeom prst="rect">
            <a:avLst/>
          </a:prstGeom>
          <a:noFill/>
        </p:spPr>
        <p:txBody>
          <a:bodyPr wrap="square" rtlCol="0">
            <a:spAutoFit/>
          </a:bodyPr>
          <a:lstStyle/>
          <a:p>
            <a:pPr algn="ctr"/>
            <a:r>
              <a:rPr lang="en-US" sz="2800" dirty="0">
                <a:solidFill>
                  <a:schemeClr val="bg1"/>
                </a:solidFill>
                <a:latin typeface="+mj-lt"/>
              </a:rPr>
              <a:t>Facilities Appropriations Advisory Board </a:t>
            </a:r>
          </a:p>
          <a:p>
            <a:pPr algn="ctr"/>
            <a:r>
              <a:rPr lang="en-US" sz="2800" dirty="0">
                <a:solidFill>
                  <a:schemeClr val="bg1"/>
                </a:solidFill>
                <a:latin typeface="+mj-lt"/>
              </a:rPr>
              <a:t>(FAAB)</a:t>
            </a:r>
          </a:p>
        </p:txBody>
      </p:sp>
    </p:spTree>
    <p:extLst>
      <p:ext uri="{BB962C8B-B14F-4D97-AF65-F5344CB8AC3E}">
        <p14:creationId xmlns:p14="http://schemas.microsoft.com/office/powerpoint/2010/main" val="35985721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alpha val="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03AE710-7D3C-454B-82CF-49B0093E98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39CC2B4-028D-4241-812D-86DEFC665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9" name="Group 28">
            <a:extLst>
              <a:ext uri="{FF2B5EF4-FFF2-40B4-BE49-F238E27FC236}">
                <a16:creationId xmlns:a16="http://schemas.microsoft.com/office/drawing/2014/main" id="{CA13242B-E02E-4DE0-859A-2A46B775FB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30" name="Freeform 6">
              <a:extLst>
                <a:ext uri="{FF2B5EF4-FFF2-40B4-BE49-F238E27FC236}">
                  <a16:creationId xmlns:a16="http://schemas.microsoft.com/office/drawing/2014/main" id="{5ACFC104-86F4-4D49-B858-F1CA033539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31" name="Freeform 7">
              <a:extLst>
                <a:ext uri="{FF2B5EF4-FFF2-40B4-BE49-F238E27FC236}">
                  <a16:creationId xmlns:a16="http://schemas.microsoft.com/office/drawing/2014/main" id="{80627160-C0E1-4BB7-AA86-D39CB7E794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32" name="Freeform 8">
              <a:extLst>
                <a:ext uri="{FF2B5EF4-FFF2-40B4-BE49-F238E27FC236}">
                  <a16:creationId xmlns:a16="http://schemas.microsoft.com/office/drawing/2014/main" id="{F9C4CF4B-A323-44D9-9FEE-90EFE1D065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33" name="Freeform 9">
              <a:extLst>
                <a:ext uri="{FF2B5EF4-FFF2-40B4-BE49-F238E27FC236}">
                  <a16:creationId xmlns:a16="http://schemas.microsoft.com/office/drawing/2014/main" id="{13E2B3A4-22DB-49DD-A716-388DEC5F8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34" name="Freeform 10">
              <a:extLst>
                <a:ext uri="{FF2B5EF4-FFF2-40B4-BE49-F238E27FC236}">
                  <a16:creationId xmlns:a16="http://schemas.microsoft.com/office/drawing/2014/main" id="{337CB09C-5543-4330-8C3D-354519D8D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35" name="Freeform 11">
              <a:extLst>
                <a:ext uri="{FF2B5EF4-FFF2-40B4-BE49-F238E27FC236}">
                  <a16:creationId xmlns:a16="http://schemas.microsoft.com/office/drawing/2014/main" id="{F54B39E1-DFCE-43D0-80F5-D9256E47DF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4" name="Slide Number Placeholder 3"/>
          <p:cNvSpPr>
            <a:spLocks noGrp="1"/>
          </p:cNvSpPr>
          <p:nvPr>
            <p:ph type="sldNum" sz="quarter" idx="12"/>
          </p:nvPr>
        </p:nvSpPr>
        <p:spPr>
          <a:xfrm>
            <a:off x="8305800" y="5986644"/>
            <a:ext cx="413375" cy="365125"/>
          </a:xfrm>
        </p:spPr>
        <p:txBody>
          <a:bodyPr>
            <a:normAutofit/>
          </a:bodyPr>
          <a:lstStyle/>
          <a:p>
            <a:pPr>
              <a:spcAft>
                <a:spcPts val="600"/>
              </a:spcAft>
            </a:pPr>
            <a:fld id="{D658FDE9-3B55-447C-9C70-697C40FE902E}" type="slidenum">
              <a:rPr lang="en-US" smtClean="0"/>
              <a:pPr>
                <a:spcAft>
                  <a:spcPts val="600"/>
                </a:spcAft>
              </a:pPr>
              <a:t>12</a:t>
            </a:fld>
            <a:endParaRPr lang="en-US"/>
          </a:p>
        </p:txBody>
      </p:sp>
      <p:graphicFrame>
        <p:nvGraphicFramePr>
          <p:cNvPr id="5" name="Content Placeholder 4">
            <a:extLst>
              <a:ext uri="{FF2B5EF4-FFF2-40B4-BE49-F238E27FC236}">
                <a16:creationId xmlns:a16="http://schemas.microsoft.com/office/drawing/2014/main" id="{226E85D2-6F27-4B86-8548-238E25474FED}"/>
              </a:ext>
            </a:extLst>
          </p:cNvPr>
          <p:cNvGraphicFramePr>
            <a:graphicFrameLocks noGrp="1"/>
          </p:cNvGraphicFramePr>
          <p:nvPr>
            <p:ph idx="1"/>
            <p:extLst>
              <p:ext uri="{D42A27DB-BD31-4B8C-83A1-F6EECF244321}">
                <p14:modId xmlns:p14="http://schemas.microsoft.com/office/powerpoint/2010/main" val="3062881385"/>
              </p:ext>
            </p:extLst>
          </p:nvPr>
        </p:nvGraphicFramePr>
        <p:xfrm>
          <a:off x="3598927" y="444088"/>
          <a:ext cx="5350729" cy="5362385"/>
        </p:xfrm>
        <a:graphic>
          <a:graphicData uri="http://schemas.openxmlformats.org/drawingml/2006/table">
            <a:tbl>
              <a:tblPr firstRow="1" firstCol="1" bandRow="1">
                <a:tableStyleId>{3B4B98B0-60AC-42C2-AFA5-B58CD77FA1E5}</a:tableStyleId>
              </a:tblPr>
              <a:tblGrid>
                <a:gridCol w="2682681">
                  <a:extLst>
                    <a:ext uri="{9D8B030D-6E8A-4147-A177-3AD203B41FA5}">
                      <a16:colId xmlns:a16="http://schemas.microsoft.com/office/drawing/2014/main" val="3461214684"/>
                    </a:ext>
                  </a:extLst>
                </a:gridCol>
                <a:gridCol w="2668048">
                  <a:extLst>
                    <a:ext uri="{9D8B030D-6E8A-4147-A177-3AD203B41FA5}">
                      <a16:colId xmlns:a16="http://schemas.microsoft.com/office/drawing/2014/main" val="471480931"/>
                    </a:ext>
                  </a:extLst>
                </a:gridCol>
              </a:tblGrid>
              <a:tr h="0">
                <a:tc>
                  <a:txBody>
                    <a:bodyPr/>
                    <a:lstStyle/>
                    <a:p>
                      <a:pPr marL="0" marR="0" algn="ctr">
                        <a:lnSpc>
                          <a:spcPct val="107000"/>
                        </a:lnSpc>
                        <a:spcBef>
                          <a:spcPts val="0"/>
                        </a:spcBef>
                        <a:spcAft>
                          <a:spcPts val="0"/>
                        </a:spcAft>
                      </a:pPr>
                      <a:r>
                        <a:rPr lang="en-US" sz="1500" dirty="0">
                          <a:effectLst/>
                          <a:latin typeface="+mn-lt"/>
                          <a:ea typeface="Calibri" panose="020F0502020204030204" pitchFamily="34" charset="0"/>
                          <a:cs typeface="Times New Roman" panose="02020603050405020304" pitchFamily="18" charset="0"/>
                        </a:rPr>
                        <a:t>BFWG COMMITTEE DESCRIPTION</a:t>
                      </a:r>
                    </a:p>
                  </a:txBody>
                  <a:tcPr marL="64885" marR="64885" marT="0" marB="0">
                    <a:gradFill>
                      <a:gsLst>
                        <a:gs pos="0">
                          <a:schemeClr val="bg2">
                            <a:tint val="90000"/>
                            <a:lumMod val="110000"/>
                          </a:schemeClr>
                        </a:gs>
                        <a:gs pos="100000">
                          <a:schemeClr val="bg2">
                            <a:shade val="64000"/>
                            <a:lumMod val="98000"/>
                          </a:schemeClr>
                        </a:gs>
                      </a:gsLst>
                      <a:lin ang="5400000" scaled="0"/>
                    </a:gradFill>
                  </a:tcPr>
                </a:tc>
                <a:tc>
                  <a:txBody>
                    <a:bodyPr/>
                    <a:lstStyle/>
                    <a:p>
                      <a:pPr marL="0" marR="0" algn="ctr">
                        <a:lnSpc>
                          <a:spcPct val="107000"/>
                        </a:lnSpc>
                        <a:spcBef>
                          <a:spcPts val="0"/>
                        </a:spcBef>
                        <a:spcAft>
                          <a:spcPts val="0"/>
                        </a:spcAft>
                      </a:pPr>
                      <a:r>
                        <a:rPr lang="en-US" sz="1500" dirty="0">
                          <a:effectLst/>
                          <a:latin typeface="+mn-lt"/>
                        </a:rPr>
                        <a:t>APPOINTMENT PROTOCOL</a:t>
                      </a:r>
                      <a:endParaRPr lang="en-US" sz="1500" dirty="0">
                        <a:effectLst/>
                        <a:latin typeface="+mn-lt"/>
                        <a:ea typeface="Calibri" panose="020F0502020204030204" pitchFamily="34" charset="0"/>
                        <a:cs typeface="Times New Roman" panose="02020603050405020304" pitchFamily="18" charset="0"/>
                      </a:endParaRPr>
                    </a:p>
                  </a:txBody>
                  <a:tcPr marL="64885" marR="64885" marT="0" marB="0">
                    <a:gradFill>
                      <a:gsLst>
                        <a:gs pos="0">
                          <a:schemeClr val="bg2">
                            <a:tint val="90000"/>
                            <a:lumMod val="110000"/>
                          </a:schemeClr>
                        </a:gs>
                        <a:gs pos="100000">
                          <a:schemeClr val="bg2">
                            <a:shade val="64000"/>
                            <a:lumMod val="98000"/>
                          </a:schemeClr>
                        </a:gs>
                      </a:gsLst>
                      <a:lin ang="5400000" scaled="0"/>
                    </a:gradFill>
                  </a:tcPr>
                </a:tc>
                <a:extLst>
                  <a:ext uri="{0D108BD9-81ED-4DB2-BD59-A6C34878D82A}">
                    <a16:rowId xmlns:a16="http://schemas.microsoft.com/office/drawing/2014/main" val="762770242"/>
                  </a:ext>
                </a:extLst>
              </a:tr>
              <a:tr h="3277354">
                <a:tc>
                  <a:txBody>
                    <a:bodyPr/>
                    <a:lstStyle/>
                    <a:p>
                      <a:pPr marL="0" marR="0">
                        <a:lnSpc>
                          <a:spcPct val="107000"/>
                        </a:lnSpc>
                        <a:spcBef>
                          <a:spcPts val="0"/>
                        </a:spcBef>
                        <a:spcAft>
                          <a:spcPts val="0"/>
                        </a:spcAft>
                      </a:pPr>
                      <a:r>
                        <a:rPr lang="en-US" sz="1200" b="0" dirty="0">
                          <a:effectLst/>
                          <a:latin typeface="+mn-lt"/>
                          <a:ea typeface="Calibri" panose="020F0502020204030204" pitchFamily="34" charset="0"/>
                          <a:cs typeface="Times New Roman" panose="02020603050405020304" pitchFamily="18" charset="0"/>
                        </a:rPr>
                        <a:t>Budget Formulation is responsible for preparing the budgets for the IHS and Indian Health Facilities appropriations.  We serve as experts or advisors on the matters pertaining to formulation and presentation of the IHS appropriations request.  </a:t>
                      </a:r>
                    </a:p>
                    <a:p>
                      <a:pPr marL="0" marR="0">
                        <a:lnSpc>
                          <a:spcPct val="107000"/>
                        </a:lnSpc>
                        <a:spcBef>
                          <a:spcPts val="0"/>
                        </a:spcBef>
                        <a:spcAft>
                          <a:spcPts val="0"/>
                        </a:spcAft>
                      </a:pPr>
                      <a:endParaRPr lang="en-US" sz="1200" b="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dirty="0">
                        <a:solidFill>
                          <a:srgbClr val="0070C0"/>
                        </a:solidFill>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dirty="0">
                        <a:solidFill>
                          <a:srgbClr val="0070C0"/>
                        </a:solidFill>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dirty="0">
                        <a:solidFill>
                          <a:srgbClr val="0070C0"/>
                        </a:solidFill>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dirty="0">
                        <a:solidFill>
                          <a:srgbClr val="0070C0"/>
                        </a:solidFill>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b="0" dirty="0">
                          <a:solidFill>
                            <a:schemeClr val="tx1"/>
                          </a:solidFill>
                          <a:effectLst/>
                          <a:latin typeface="+mn-lt"/>
                          <a:ea typeface="Calibri" panose="020F0502020204030204" pitchFamily="34" charset="0"/>
                          <a:cs typeface="Times New Roman" panose="02020603050405020304" pitchFamily="18" charset="0"/>
                        </a:rPr>
                        <a:t>Committee meetings 2 times per year</a:t>
                      </a:r>
                    </a:p>
                    <a:p>
                      <a:pPr marL="0" marR="0">
                        <a:lnSpc>
                          <a:spcPct val="107000"/>
                        </a:lnSpc>
                        <a:spcBef>
                          <a:spcPts val="0"/>
                        </a:spcBef>
                        <a:spcAft>
                          <a:spcPts val="0"/>
                        </a:spcAft>
                      </a:pPr>
                      <a:endParaRPr lang="en-US" sz="1200" dirty="0">
                        <a:solidFill>
                          <a:srgbClr val="0070C0"/>
                        </a:solidFill>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a:solidFill>
                            <a:srgbClr val="0070C0"/>
                          </a:solidFill>
                          <a:effectLst/>
                          <a:latin typeface="+mn-lt"/>
                          <a:ea typeface="Calibri" panose="020F0502020204030204" pitchFamily="34" charset="0"/>
                          <a:cs typeface="Times New Roman" panose="02020603050405020304" pitchFamily="18" charset="0"/>
                          <a:hlinkClick r:id="rId2"/>
                        </a:rPr>
                        <a:t>https://www.ihs.gov/tribalconsultation/workgroups/</a:t>
                      </a:r>
                      <a:endParaRPr lang="en-US" sz="1200" dirty="0">
                        <a:solidFill>
                          <a:srgbClr val="0070C0"/>
                        </a:solidFill>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a:solidFill>
                            <a:srgbClr val="0070C0"/>
                          </a:solidFill>
                          <a:effectLst/>
                          <a:latin typeface="+mn-lt"/>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885" marR="64885" marT="0" marB="0">
                    <a:gradFill>
                      <a:gsLst>
                        <a:gs pos="0">
                          <a:schemeClr val="bg2">
                            <a:tint val="90000"/>
                            <a:lumMod val="110000"/>
                            <a:alpha val="0"/>
                          </a:schemeClr>
                        </a:gs>
                        <a:gs pos="100000">
                          <a:schemeClr val="bg2">
                            <a:shade val="64000"/>
                            <a:lumMod val="98000"/>
                          </a:schemeClr>
                        </a:gs>
                      </a:gsLst>
                      <a:lin ang="5400000" scaled="0"/>
                    </a:gradFill>
                  </a:tcPr>
                </a:tc>
                <a:tc>
                  <a:txBody>
                    <a:bodyPr/>
                    <a:lstStyle/>
                    <a:p>
                      <a:pPr marL="0" marR="0">
                        <a:lnSpc>
                          <a:spcPct val="107000"/>
                        </a:lnSpc>
                        <a:spcBef>
                          <a:spcPts val="0"/>
                        </a:spcBef>
                        <a:spcAft>
                          <a:spcPts val="0"/>
                        </a:spcAft>
                      </a:pPr>
                      <a:r>
                        <a:rPr lang="en-US" sz="1200" dirty="0">
                          <a:effectLst/>
                          <a:latin typeface="+mn-lt"/>
                        </a:rPr>
                        <a:t> Delegates must be elected tribal officials acting in their official capacity as elected officials of their tribe, with authority to act on behalf of the tribe; qualified to represent the views of the Indian tribes in the area that they are nominated.</a:t>
                      </a:r>
                    </a:p>
                    <a:p>
                      <a:pPr marL="0" marR="0">
                        <a:lnSpc>
                          <a:spcPct val="107000"/>
                        </a:lnSpc>
                        <a:spcBef>
                          <a:spcPts val="0"/>
                        </a:spcBef>
                        <a:spcAft>
                          <a:spcPts val="0"/>
                        </a:spcAft>
                      </a:pPr>
                      <a:r>
                        <a:rPr lang="en-US" sz="1200" dirty="0">
                          <a:effectLst/>
                          <a:latin typeface="+mn-lt"/>
                        </a:rPr>
                        <a:t> </a:t>
                      </a:r>
                    </a:p>
                    <a:p>
                      <a:pPr marL="0" marR="0">
                        <a:lnSpc>
                          <a:spcPct val="107000"/>
                        </a:lnSpc>
                        <a:spcBef>
                          <a:spcPts val="0"/>
                        </a:spcBef>
                        <a:spcAft>
                          <a:spcPts val="0"/>
                        </a:spcAft>
                      </a:pPr>
                      <a:r>
                        <a:rPr lang="en-US" sz="1200" dirty="0">
                          <a:effectLst/>
                          <a:latin typeface="+mn-lt"/>
                        </a:rPr>
                        <a:t>Submit official letter or tribal resolution to appoint an elected official or designated tribal official.</a:t>
                      </a:r>
                    </a:p>
                    <a:p>
                      <a:pPr marL="0" marR="0">
                        <a:lnSpc>
                          <a:spcPct val="107000"/>
                        </a:lnSpc>
                        <a:spcBef>
                          <a:spcPts val="0"/>
                        </a:spcBef>
                        <a:spcAft>
                          <a:spcPts val="0"/>
                        </a:spcAft>
                      </a:pPr>
                      <a:r>
                        <a:rPr lang="en-US" sz="1200" dirty="0">
                          <a:effectLst/>
                          <a:latin typeface="+mn-lt"/>
                        </a:rPr>
                        <a:t> </a:t>
                      </a:r>
                      <a:endParaRPr lang="en-US" sz="1200" u="sng" dirty="0">
                        <a:effectLst/>
                        <a:latin typeface="+mn-lt"/>
                        <a:ea typeface="Calibri" panose="020F0502020204030204" pitchFamily="34" charset="0"/>
                        <a:cs typeface="Times New Roman" panose="02020603050405020304" pitchFamily="18" charset="0"/>
                      </a:endParaRPr>
                    </a:p>
                  </a:txBody>
                  <a:tcPr marL="64885" marR="64885" marT="0" marB="0">
                    <a:gradFill>
                      <a:gsLst>
                        <a:gs pos="0">
                          <a:schemeClr val="bg2">
                            <a:tint val="90000"/>
                            <a:lumMod val="110000"/>
                            <a:alpha val="0"/>
                          </a:schemeClr>
                        </a:gs>
                        <a:gs pos="100000">
                          <a:schemeClr val="bg2">
                            <a:shade val="64000"/>
                            <a:lumMod val="98000"/>
                          </a:schemeClr>
                        </a:gs>
                      </a:gsLst>
                      <a:lin ang="5400000" scaled="0"/>
                    </a:gradFill>
                  </a:tcPr>
                </a:tc>
                <a:extLst>
                  <a:ext uri="{0D108BD9-81ED-4DB2-BD59-A6C34878D82A}">
                    <a16:rowId xmlns:a16="http://schemas.microsoft.com/office/drawing/2014/main" val="2718457392"/>
                  </a:ext>
                </a:extLst>
              </a:tr>
            </a:tbl>
          </a:graphicData>
        </a:graphic>
      </p:graphicFrame>
      <p:sp>
        <p:nvSpPr>
          <p:cNvPr id="7" name="TextBox 6">
            <a:extLst>
              <a:ext uri="{FF2B5EF4-FFF2-40B4-BE49-F238E27FC236}">
                <a16:creationId xmlns:a16="http://schemas.microsoft.com/office/drawing/2014/main" id="{AA5A4848-8353-4908-91B4-629DCF2E84A0}"/>
              </a:ext>
            </a:extLst>
          </p:cNvPr>
          <p:cNvSpPr txBox="1"/>
          <p:nvPr/>
        </p:nvSpPr>
        <p:spPr>
          <a:xfrm>
            <a:off x="75010" y="1612377"/>
            <a:ext cx="2411459" cy="1815882"/>
          </a:xfrm>
          <a:prstGeom prst="rect">
            <a:avLst/>
          </a:prstGeom>
          <a:noFill/>
        </p:spPr>
        <p:txBody>
          <a:bodyPr wrap="square" rtlCol="0">
            <a:spAutoFit/>
          </a:bodyPr>
          <a:lstStyle/>
          <a:p>
            <a:pPr algn="ctr"/>
            <a:r>
              <a:rPr lang="en-US" sz="2800" dirty="0">
                <a:solidFill>
                  <a:schemeClr val="bg1"/>
                </a:solidFill>
                <a:latin typeface="+mj-lt"/>
              </a:rPr>
              <a:t>I.H.S. Budget Formulation Workgroup (BFWG)</a:t>
            </a:r>
          </a:p>
        </p:txBody>
      </p:sp>
    </p:spTree>
    <p:extLst>
      <p:ext uri="{BB962C8B-B14F-4D97-AF65-F5344CB8AC3E}">
        <p14:creationId xmlns:p14="http://schemas.microsoft.com/office/powerpoint/2010/main" val="36323410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alpha val="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03AE710-7D3C-454B-82CF-49B0093E98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39CC2B4-028D-4241-812D-86DEFC665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9" name="Group 28">
            <a:extLst>
              <a:ext uri="{FF2B5EF4-FFF2-40B4-BE49-F238E27FC236}">
                <a16:creationId xmlns:a16="http://schemas.microsoft.com/office/drawing/2014/main" id="{CA13242B-E02E-4DE0-859A-2A46B775FB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30" name="Freeform 6">
              <a:extLst>
                <a:ext uri="{FF2B5EF4-FFF2-40B4-BE49-F238E27FC236}">
                  <a16:creationId xmlns:a16="http://schemas.microsoft.com/office/drawing/2014/main" id="{5ACFC104-86F4-4D49-B858-F1CA033539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31" name="Freeform 7">
              <a:extLst>
                <a:ext uri="{FF2B5EF4-FFF2-40B4-BE49-F238E27FC236}">
                  <a16:creationId xmlns:a16="http://schemas.microsoft.com/office/drawing/2014/main" id="{80627160-C0E1-4BB7-AA86-D39CB7E794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32" name="Freeform 8">
              <a:extLst>
                <a:ext uri="{FF2B5EF4-FFF2-40B4-BE49-F238E27FC236}">
                  <a16:creationId xmlns:a16="http://schemas.microsoft.com/office/drawing/2014/main" id="{F9C4CF4B-A323-44D9-9FEE-90EFE1D065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33" name="Freeform 9">
              <a:extLst>
                <a:ext uri="{FF2B5EF4-FFF2-40B4-BE49-F238E27FC236}">
                  <a16:creationId xmlns:a16="http://schemas.microsoft.com/office/drawing/2014/main" id="{13E2B3A4-22DB-49DD-A716-388DEC5F8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34" name="Freeform 10">
              <a:extLst>
                <a:ext uri="{FF2B5EF4-FFF2-40B4-BE49-F238E27FC236}">
                  <a16:creationId xmlns:a16="http://schemas.microsoft.com/office/drawing/2014/main" id="{337CB09C-5543-4330-8C3D-354519D8D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35" name="Freeform 11">
              <a:extLst>
                <a:ext uri="{FF2B5EF4-FFF2-40B4-BE49-F238E27FC236}">
                  <a16:creationId xmlns:a16="http://schemas.microsoft.com/office/drawing/2014/main" id="{F54B39E1-DFCE-43D0-80F5-D9256E47DF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4" name="Slide Number Placeholder 3"/>
          <p:cNvSpPr>
            <a:spLocks noGrp="1"/>
          </p:cNvSpPr>
          <p:nvPr>
            <p:ph type="sldNum" sz="quarter" idx="12"/>
          </p:nvPr>
        </p:nvSpPr>
        <p:spPr>
          <a:xfrm>
            <a:off x="8305800" y="6002180"/>
            <a:ext cx="413375" cy="365125"/>
          </a:xfrm>
        </p:spPr>
        <p:txBody>
          <a:bodyPr>
            <a:normAutofit/>
          </a:bodyPr>
          <a:lstStyle/>
          <a:p>
            <a:pPr>
              <a:spcAft>
                <a:spcPts val="600"/>
              </a:spcAft>
            </a:pPr>
            <a:fld id="{D658FDE9-3B55-447C-9C70-697C40FE902E}" type="slidenum">
              <a:rPr lang="en-US" smtClean="0"/>
              <a:pPr>
                <a:spcAft>
                  <a:spcPts val="600"/>
                </a:spcAft>
              </a:pPr>
              <a:t>13</a:t>
            </a:fld>
            <a:endParaRPr lang="en-US"/>
          </a:p>
        </p:txBody>
      </p:sp>
      <p:graphicFrame>
        <p:nvGraphicFramePr>
          <p:cNvPr id="5" name="Content Placeholder 4">
            <a:extLst>
              <a:ext uri="{FF2B5EF4-FFF2-40B4-BE49-F238E27FC236}">
                <a16:creationId xmlns:a16="http://schemas.microsoft.com/office/drawing/2014/main" id="{226E85D2-6F27-4B86-8548-238E25474FED}"/>
              </a:ext>
            </a:extLst>
          </p:cNvPr>
          <p:cNvGraphicFramePr>
            <a:graphicFrameLocks noGrp="1"/>
          </p:cNvGraphicFramePr>
          <p:nvPr>
            <p:ph idx="1"/>
            <p:extLst>
              <p:ext uri="{D42A27DB-BD31-4B8C-83A1-F6EECF244321}">
                <p14:modId xmlns:p14="http://schemas.microsoft.com/office/powerpoint/2010/main" val="3655538430"/>
              </p:ext>
            </p:extLst>
          </p:nvPr>
        </p:nvGraphicFramePr>
        <p:xfrm>
          <a:off x="3598927" y="444088"/>
          <a:ext cx="5350729" cy="5434665"/>
        </p:xfrm>
        <a:graphic>
          <a:graphicData uri="http://schemas.openxmlformats.org/drawingml/2006/table">
            <a:tbl>
              <a:tblPr firstRow="1" firstCol="1" bandRow="1">
                <a:tableStyleId>{3B4B98B0-60AC-42C2-AFA5-B58CD77FA1E5}</a:tableStyleId>
              </a:tblPr>
              <a:tblGrid>
                <a:gridCol w="2682681">
                  <a:extLst>
                    <a:ext uri="{9D8B030D-6E8A-4147-A177-3AD203B41FA5}">
                      <a16:colId xmlns:a16="http://schemas.microsoft.com/office/drawing/2014/main" val="3461214684"/>
                    </a:ext>
                  </a:extLst>
                </a:gridCol>
                <a:gridCol w="2668048">
                  <a:extLst>
                    <a:ext uri="{9D8B030D-6E8A-4147-A177-3AD203B41FA5}">
                      <a16:colId xmlns:a16="http://schemas.microsoft.com/office/drawing/2014/main" val="471480931"/>
                    </a:ext>
                  </a:extLst>
                </a:gridCol>
              </a:tblGrid>
              <a:tr h="466723">
                <a:tc>
                  <a:txBody>
                    <a:bodyPr/>
                    <a:lstStyle/>
                    <a:p>
                      <a:pPr marL="0" marR="0" algn="ctr">
                        <a:lnSpc>
                          <a:spcPct val="107000"/>
                        </a:lnSpc>
                        <a:spcBef>
                          <a:spcPts val="0"/>
                        </a:spcBef>
                        <a:spcAft>
                          <a:spcPts val="0"/>
                        </a:spcAft>
                      </a:pPr>
                      <a:r>
                        <a:rPr lang="en-US" sz="1500" dirty="0">
                          <a:effectLst/>
                          <a:latin typeface="+mn-lt"/>
                          <a:ea typeface="Calibri" panose="020F0502020204030204" pitchFamily="34" charset="0"/>
                          <a:cs typeface="Times New Roman" panose="02020603050405020304" pitchFamily="18" charset="0"/>
                        </a:rPr>
                        <a:t>DTAWC COMMITTEE DESCRIPTION</a:t>
                      </a:r>
                    </a:p>
                  </a:txBody>
                  <a:tcPr marL="64885" marR="64885" marT="0" marB="0">
                    <a:gradFill>
                      <a:gsLst>
                        <a:gs pos="0">
                          <a:schemeClr val="bg2">
                            <a:tint val="90000"/>
                            <a:lumMod val="110000"/>
                          </a:schemeClr>
                        </a:gs>
                        <a:gs pos="100000">
                          <a:schemeClr val="bg2">
                            <a:shade val="64000"/>
                            <a:lumMod val="98000"/>
                          </a:schemeClr>
                        </a:gs>
                      </a:gsLst>
                      <a:lin ang="5400000" scaled="0"/>
                    </a:gradFill>
                  </a:tcPr>
                </a:tc>
                <a:tc>
                  <a:txBody>
                    <a:bodyPr/>
                    <a:lstStyle/>
                    <a:p>
                      <a:pPr marL="0" marR="0" algn="ctr">
                        <a:lnSpc>
                          <a:spcPct val="107000"/>
                        </a:lnSpc>
                        <a:spcBef>
                          <a:spcPts val="0"/>
                        </a:spcBef>
                        <a:spcAft>
                          <a:spcPts val="0"/>
                        </a:spcAft>
                      </a:pPr>
                      <a:r>
                        <a:rPr lang="en-US" sz="1500" dirty="0">
                          <a:effectLst/>
                          <a:latin typeface="+mn-lt"/>
                        </a:rPr>
                        <a:t>APPOINTMENT PROTOCOL</a:t>
                      </a:r>
                      <a:endParaRPr lang="en-US" sz="1500" dirty="0">
                        <a:effectLst/>
                        <a:latin typeface="+mn-lt"/>
                        <a:ea typeface="Calibri" panose="020F0502020204030204" pitchFamily="34" charset="0"/>
                        <a:cs typeface="Times New Roman" panose="02020603050405020304" pitchFamily="18" charset="0"/>
                      </a:endParaRPr>
                    </a:p>
                  </a:txBody>
                  <a:tcPr marL="64885" marR="64885" marT="0" marB="0">
                    <a:gradFill>
                      <a:gsLst>
                        <a:gs pos="0">
                          <a:schemeClr val="bg2">
                            <a:tint val="90000"/>
                            <a:lumMod val="110000"/>
                          </a:schemeClr>
                        </a:gs>
                        <a:gs pos="100000">
                          <a:schemeClr val="bg2">
                            <a:shade val="64000"/>
                            <a:lumMod val="98000"/>
                          </a:schemeClr>
                        </a:gs>
                      </a:gsLst>
                      <a:lin ang="5400000" scaled="0"/>
                    </a:gradFill>
                  </a:tcPr>
                </a:tc>
                <a:extLst>
                  <a:ext uri="{0D108BD9-81ED-4DB2-BD59-A6C34878D82A}">
                    <a16:rowId xmlns:a16="http://schemas.microsoft.com/office/drawing/2014/main" val="762770242"/>
                  </a:ext>
                </a:extLst>
              </a:tr>
              <a:tr h="4956319">
                <a:tc>
                  <a:txBody>
                    <a:bodyPr/>
                    <a:lstStyle/>
                    <a:p>
                      <a:pPr marL="0" marR="0">
                        <a:lnSpc>
                          <a:spcPct val="107000"/>
                        </a:lnSpc>
                        <a:spcBef>
                          <a:spcPts val="0"/>
                        </a:spcBef>
                        <a:spcAft>
                          <a:spcPts val="0"/>
                        </a:spcAft>
                      </a:pPr>
                      <a:r>
                        <a:rPr lang="en-US" sz="1200" b="0" dirty="0">
                          <a:effectLst/>
                          <a:latin typeface="+mn-lt"/>
                          <a:ea typeface="Calibri" panose="020F0502020204030204" pitchFamily="34" charset="0"/>
                          <a:cs typeface="Times New Roman" panose="02020603050405020304" pitchFamily="18" charset="0"/>
                        </a:rPr>
                        <a:t>The DTAWC is charged with working in partnership with the IHS Director to recommend improvements on the IHS Tribal Consultation process to make it more meaningful, effective and accountable.  The DTAWC will also meet to review progress on consultation efforts and provide the Director with guidance on general consultation issues. </a:t>
                      </a:r>
                    </a:p>
                    <a:p>
                      <a:pPr marL="0" marR="0">
                        <a:lnSpc>
                          <a:spcPct val="107000"/>
                        </a:lnSpc>
                        <a:spcBef>
                          <a:spcPts val="0"/>
                        </a:spcBef>
                        <a:spcAft>
                          <a:spcPts val="0"/>
                        </a:spcAft>
                      </a:pPr>
                      <a:endParaRPr lang="en-US" sz="1200" b="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b="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b="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b="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b="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b="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b="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b="1" dirty="0">
                        <a:solidFill>
                          <a:srgbClr val="0070C0"/>
                        </a:solidFill>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b="1" dirty="0">
                        <a:solidFill>
                          <a:srgbClr val="0070C0"/>
                        </a:solidFill>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b="1" dirty="0">
                        <a:solidFill>
                          <a:srgbClr val="0070C0"/>
                        </a:solidFill>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b="1" dirty="0">
                        <a:solidFill>
                          <a:srgbClr val="0070C0"/>
                        </a:solidFill>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b="1" dirty="0">
                        <a:solidFill>
                          <a:srgbClr val="0070C0"/>
                        </a:solidFill>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b="1" dirty="0">
                          <a:solidFill>
                            <a:srgbClr val="0070C0"/>
                          </a:solidFill>
                          <a:effectLst/>
                          <a:latin typeface="+mn-lt"/>
                          <a:ea typeface="Calibri" panose="020F0502020204030204" pitchFamily="34" charset="0"/>
                          <a:cs typeface="Times New Roman" panose="02020603050405020304" pitchFamily="18" charset="0"/>
                          <a:hlinkClick r:id="rId2"/>
                        </a:rPr>
                        <a:t>https://www.ihs.gov/tribalconsultation/workgroups/</a:t>
                      </a:r>
                      <a:endParaRPr lang="en-US" sz="1200" b="1" dirty="0">
                        <a:solidFill>
                          <a:srgbClr val="0070C0"/>
                        </a:solidFill>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b="1" dirty="0">
                          <a:solidFill>
                            <a:srgbClr val="0070C0"/>
                          </a:solidFill>
                          <a:effectLst/>
                          <a:latin typeface="+mn-lt"/>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endParaRPr lang="en-US" sz="1200" b="0" dirty="0">
                        <a:effectLst/>
                        <a:latin typeface="+mn-lt"/>
                        <a:ea typeface="Calibri" panose="020F0502020204030204" pitchFamily="34" charset="0"/>
                        <a:cs typeface="Times New Roman" panose="02020603050405020304" pitchFamily="18" charset="0"/>
                      </a:endParaRPr>
                    </a:p>
                  </a:txBody>
                  <a:tcPr marL="64885" marR="64885" marT="0" marB="0">
                    <a:gradFill>
                      <a:gsLst>
                        <a:gs pos="0">
                          <a:schemeClr val="bg2">
                            <a:tint val="90000"/>
                            <a:lumMod val="110000"/>
                            <a:alpha val="0"/>
                          </a:schemeClr>
                        </a:gs>
                        <a:gs pos="100000">
                          <a:schemeClr val="bg2">
                            <a:shade val="64000"/>
                            <a:lumMod val="98000"/>
                          </a:schemeClr>
                        </a:gs>
                      </a:gsLst>
                      <a:lin ang="5400000" scaled="0"/>
                    </a:gradFill>
                  </a:tcPr>
                </a:tc>
                <a:tc>
                  <a:txBody>
                    <a:bodyPr/>
                    <a:lstStyle/>
                    <a:p>
                      <a:pPr marL="0" marR="0">
                        <a:lnSpc>
                          <a:spcPct val="107000"/>
                        </a:lnSpc>
                        <a:spcBef>
                          <a:spcPts val="0"/>
                        </a:spcBef>
                        <a:spcAft>
                          <a:spcPts val="0"/>
                        </a:spcAft>
                      </a:pPr>
                      <a:r>
                        <a:rPr lang="en-US" sz="1200" dirty="0">
                          <a:effectLst/>
                          <a:latin typeface="+mn-lt"/>
                        </a:rPr>
                        <a:t> Delegates must be elected tribal officials acting in their official capacity as elected officials of their tribe, with authority to act on behalf of the tribe; qualified to represent the views of the Indian tribes in the area that they are nominated.</a:t>
                      </a:r>
                    </a:p>
                    <a:p>
                      <a:pPr marL="0" marR="0">
                        <a:lnSpc>
                          <a:spcPct val="107000"/>
                        </a:lnSpc>
                        <a:spcBef>
                          <a:spcPts val="0"/>
                        </a:spcBef>
                        <a:spcAft>
                          <a:spcPts val="0"/>
                        </a:spcAft>
                      </a:pPr>
                      <a:r>
                        <a:rPr lang="en-US" sz="1200" dirty="0">
                          <a:effectLst/>
                          <a:latin typeface="+mn-lt"/>
                        </a:rPr>
                        <a:t> </a:t>
                      </a:r>
                    </a:p>
                    <a:p>
                      <a:pPr marL="0" marR="0">
                        <a:lnSpc>
                          <a:spcPct val="107000"/>
                        </a:lnSpc>
                        <a:spcBef>
                          <a:spcPts val="0"/>
                        </a:spcBef>
                        <a:spcAft>
                          <a:spcPts val="0"/>
                        </a:spcAft>
                      </a:pPr>
                      <a:r>
                        <a:rPr lang="en-US" sz="1200" dirty="0">
                          <a:effectLst/>
                          <a:latin typeface="+mn-lt"/>
                        </a:rPr>
                        <a:t>Submit official letter or tribal resolution to appoint an elected official or designated tribal official.</a:t>
                      </a:r>
                    </a:p>
                    <a:p>
                      <a:pPr marL="0" marR="0">
                        <a:lnSpc>
                          <a:spcPct val="107000"/>
                        </a:lnSpc>
                        <a:spcBef>
                          <a:spcPts val="0"/>
                        </a:spcBef>
                        <a:spcAft>
                          <a:spcPts val="0"/>
                        </a:spcAft>
                      </a:pPr>
                      <a:r>
                        <a:rPr lang="en-US" sz="1200" dirty="0">
                          <a:effectLst/>
                          <a:latin typeface="+mn-lt"/>
                        </a:rPr>
                        <a:t> </a:t>
                      </a:r>
                    </a:p>
                    <a:p>
                      <a:pPr marL="0" marR="0">
                        <a:lnSpc>
                          <a:spcPct val="107000"/>
                        </a:lnSpc>
                        <a:spcBef>
                          <a:spcPts val="0"/>
                        </a:spcBef>
                        <a:spcAft>
                          <a:spcPts val="0"/>
                        </a:spcAft>
                      </a:pPr>
                      <a:endParaRPr lang="en-US" sz="1200" u="sng" dirty="0">
                        <a:effectLst/>
                        <a:latin typeface="+mn-lt"/>
                        <a:ea typeface="Calibri" panose="020F0502020204030204" pitchFamily="34" charset="0"/>
                        <a:cs typeface="Times New Roman" panose="02020603050405020304" pitchFamily="18" charset="0"/>
                      </a:endParaRPr>
                    </a:p>
                  </a:txBody>
                  <a:tcPr marL="64885" marR="64885" marT="0" marB="0">
                    <a:gradFill>
                      <a:gsLst>
                        <a:gs pos="0">
                          <a:schemeClr val="bg2">
                            <a:tint val="90000"/>
                            <a:lumMod val="110000"/>
                            <a:alpha val="0"/>
                          </a:schemeClr>
                        </a:gs>
                        <a:gs pos="100000">
                          <a:schemeClr val="bg2">
                            <a:shade val="64000"/>
                            <a:lumMod val="98000"/>
                          </a:schemeClr>
                        </a:gs>
                      </a:gsLst>
                      <a:lin ang="5400000" scaled="0"/>
                    </a:gradFill>
                  </a:tcPr>
                </a:tc>
                <a:extLst>
                  <a:ext uri="{0D108BD9-81ED-4DB2-BD59-A6C34878D82A}">
                    <a16:rowId xmlns:a16="http://schemas.microsoft.com/office/drawing/2014/main" val="2718457392"/>
                  </a:ext>
                </a:extLst>
              </a:tr>
            </a:tbl>
          </a:graphicData>
        </a:graphic>
      </p:graphicFrame>
      <p:sp>
        <p:nvSpPr>
          <p:cNvPr id="7" name="TextBox 6">
            <a:extLst>
              <a:ext uri="{FF2B5EF4-FFF2-40B4-BE49-F238E27FC236}">
                <a16:creationId xmlns:a16="http://schemas.microsoft.com/office/drawing/2014/main" id="{AA5A4848-8353-4908-91B4-629DCF2E84A0}"/>
              </a:ext>
            </a:extLst>
          </p:cNvPr>
          <p:cNvSpPr txBox="1"/>
          <p:nvPr/>
        </p:nvSpPr>
        <p:spPr>
          <a:xfrm>
            <a:off x="152400" y="1295400"/>
            <a:ext cx="2139726" cy="3539430"/>
          </a:xfrm>
          <a:prstGeom prst="rect">
            <a:avLst/>
          </a:prstGeom>
          <a:noFill/>
        </p:spPr>
        <p:txBody>
          <a:bodyPr wrap="square" rtlCol="0">
            <a:spAutoFit/>
          </a:bodyPr>
          <a:lstStyle/>
          <a:p>
            <a:pPr algn="ctr"/>
            <a:r>
              <a:rPr lang="en-US" sz="2800" dirty="0">
                <a:solidFill>
                  <a:schemeClr val="bg1"/>
                </a:solidFill>
                <a:latin typeface="+mj-lt"/>
              </a:rPr>
              <a:t>I.H.S. Director's Tribal Advisory Workgroup on Consultation (DTAWC)</a:t>
            </a:r>
          </a:p>
        </p:txBody>
      </p:sp>
    </p:spTree>
    <p:extLst>
      <p:ext uri="{BB962C8B-B14F-4D97-AF65-F5344CB8AC3E}">
        <p14:creationId xmlns:p14="http://schemas.microsoft.com/office/powerpoint/2010/main" val="36097472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alpha val="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03AE710-7D3C-454B-82CF-49B0093E98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39CC2B4-028D-4241-812D-86DEFC665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9" name="Group 28">
            <a:extLst>
              <a:ext uri="{FF2B5EF4-FFF2-40B4-BE49-F238E27FC236}">
                <a16:creationId xmlns:a16="http://schemas.microsoft.com/office/drawing/2014/main" id="{CA13242B-E02E-4DE0-859A-2A46B775FB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30" name="Freeform 6">
              <a:extLst>
                <a:ext uri="{FF2B5EF4-FFF2-40B4-BE49-F238E27FC236}">
                  <a16:creationId xmlns:a16="http://schemas.microsoft.com/office/drawing/2014/main" id="{5ACFC104-86F4-4D49-B858-F1CA033539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31" name="Freeform 7">
              <a:extLst>
                <a:ext uri="{FF2B5EF4-FFF2-40B4-BE49-F238E27FC236}">
                  <a16:creationId xmlns:a16="http://schemas.microsoft.com/office/drawing/2014/main" id="{80627160-C0E1-4BB7-AA86-D39CB7E794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32" name="Freeform 8">
              <a:extLst>
                <a:ext uri="{FF2B5EF4-FFF2-40B4-BE49-F238E27FC236}">
                  <a16:creationId xmlns:a16="http://schemas.microsoft.com/office/drawing/2014/main" id="{F9C4CF4B-A323-44D9-9FEE-90EFE1D065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33" name="Freeform 9">
              <a:extLst>
                <a:ext uri="{FF2B5EF4-FFF2-40B4-BE49-F238E27FC236}">
                  <a16:creationId xmlns:a16="http://schemas.microsoft.com/office/drawing/2014/main" id="{13E2B3A4-22DB-49DD-A716-388DEC5F8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34" name="Freeform 10">
              <a:extLst>
                <a:ext uri="{FF2B5EF4-FFF2-40B4-BE49-F238E27FC236}">
                  <a16:creationId xmlns:a16="http://schemas.microsoft.com/office/drawing/2014/main" id="{337CB09C-5543-4330-8C3D-354519D8D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35" name="Freeform 11">
              <a:extLst>
                <a:ext uri="{FF2B5EF4-FFF2-40B4-BE49-F238E27FC236}">
                  <a16:creationId xmlns:a16="http://schemas.microsoft.com/office/drawing/2014/main" id="{F54B39E1-DFCE-43D0-80F5-D9256E47DF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4" name="Slide Number Placeholder 3"/>
          <p:cNvSpPr>
            <a:spLocks noGrp="1"/>
          </p:cNvSpPr>
          <p:nvPr>
            <p:ph type="sldNum" sz="quarter" idx="12"/>
          </p:nvPr>
        </p:nvSpPr>
        <p:spPr>
          <a:xfrm>
            <a:off x="8382000" y="5988261"/>
            <a:ext cx="413375" cy="365125"/>
          </a:xfrm>
        </p:spPr>
        <p:txBody>
          <a:bodyPr>
            <a:normAutofit/>
          </a:bodyPr>
          <a:lstStyle/>
          <a:p>
            <a:pPr>
              <a:spcAft>
                <a:spcPts val="600"/>
              </a:spcAft>
            </a:pPr>
            <a:fld id="{D658FDE9-3B55-447C-9C70-697C40FE902E}" type="slidenum">
              <a:rPr lang="en-US" smtClean="0"/>
              <a:pPr>
                <a:spcAft>
                  <a:spcPts val="600"/>
                </a:spcAft>
              </a:pPr>
              <a:t>14</a:t>
            </a:fld>
            <a:endParaRPr lang="en-US"/>
          </a:p>
        </p:txBody>
      </p:sp>
      <p:graphicFrame>
        <p:nvGraphicFramePr>
          <p:cNvPr id="5" name="Content Placeholder 4">
            <a:extLst>
              <a:ext uri="{FF2B5EF4-FFF2-40B4-BE49-F238E27FC236}">
                <a16:creationId xmlns:a16="http://schemas.microsoft.com/office/drawing/2014/main" id="{226E85D2-6F27-4B86-8548-238E25474FED}"/>
              </a:ext>
            </a:extLst>
          </p:cNvPr>
          <p:cNvGraphicFramePr>
            <a:graphicFrameLocks noGrp="1"/>
          </p:cNvGraphicFramePr>
          <p:nvPr>
            <p:ph idx="1"/>
            <p:extLst>
              <p:ext uri="{D42A27DB-BD31-4B8C-83A1-F6EECF244321}">
                <p14:modId xmlns:p14="http://schemas.microsoft.com/office/powerpoint/2010/main" val="2360999588"/>
              </p:ext>
            </p:extLst>
          </p:nvPr>
        </p:nvGraphicFramePr>
        <p:xfrm>
          <a:off x="3600137" y="656997"/>
          <a:ext cx="5426929" cy="4726369"/>
        </p:xfrm>
        <a:graphic>
          <a:graphicData uri="http://schemas.openxmlformats.org/drawingml/2006/table">
            <a:tbl>
              <a:tblPr firstRow="1" firstCol="1" bandRow="1">
                <a:tableStyleId>{3B4B98B0-60AC-42C2-AFA5-B58CD77FA1E5}</a:tableStyleId>
              </a:tblPr>
              <a:tblGrid>
                <a:gridCol w="2720885">
                  <a:extLst>
                    <a:ext uri="{9D8B030D-6E8A-4147-A177-3AD203B41FA5}">
                      <a16:colId xmlns:a16="http://schemas.microsoft.com/office/drawing/2014/main" val="3461214684"/>
                    </a:ext>
                  </a:extLst>
                </a:gridCol>
                <a:gridCol w="2706044">
                  <a:extLst>
                    <a:ext uri="{9D8B030D-6E8A-4147-A177-3AD203B41FA5}">
                      <a16:colId xmlns:a16="http://schemas.microsoft.com/office/drawing/2014/main" val="471480931"/>
                    </a:ext>
                  </a:extLst>
                </a:gridCol>
              </a:tblGrid>
              <a:tr h="0">
                <a:tc>
                  <a:txBody>
                    <a:bodyPr/>
                    <a:lstStyle/>
                    <a:p>
                      <a:pPr marL="0" marR="0" algn="ctr">
                        <a:lnSpc>
                          <a:spcPct val="107000"/>
                        </a:lnSpc>
                        <a:spcBef>
                          <a:spcPts val="0"/>
                        </a:spcBef>
                        <a:spcAft>
                          <a:spcPts val="0"/>
                        </a:spcAft>
                      </a:pPr>
                      <a:r>
                        <a:rPr lang="en-US" sz="1500" dirty="0">
                          <a:effectLst/>
                          <a:latin typeface="+mn-lt"/>
                          <a:ea typeface="Calibri" panose="020F0502020204030204" pitchFamily="34" charset="0"/>
                          <a:cs typeface="Times New Roman" panose="02020603050405020304" pitchFamily="18" charset="0"/>
                        </a:rPr>
                        <a:t>PRC-WG  DESCRIPTION</a:t>
                      </a:r>
                    </a:p>
                  </a:txBody>
                  <a:tcPr marL="64885" marR="64885" marT="0" marB="0">
                    <a:gradFill>
                      <a:gsLst>
                        <a:gs pos="0">
                          <a:schemeClr val="bg2">
                            <a:tint val="90000"/>
                            <a:lumMod val="110000"/>
                          </a:schemeClr>
                        </a:gs>
                        <a:gs pos="100000">
                          <a:schemeClr val="bg2">
                            <a:shade val="64000"/>
                            <a:lumMod val="98000"/>
                          </a:schemeClr>
                        </a:gs>
                      </a:gsLst>
                      <a:lin ang="5400000" scaled="0"/>
                    </a:gradFill>
                  </a:tcPr>
                </a:tc>
                <a:tc>
                  <a:txBody>
                    <a:bodyPr/>
                    <a:lstStyle/>
                    <a:p>
                      <a:pPr marL="0" marR="0" algn="ctr">
                        <a:lnSpc>
                          <a:spcPct val="107000"/>
                        </a:lnSpc>
                        <a:spcBef>
                          <a:spcPts val="0"/>
                        </a:spcBef>
                        <a:spcAft>
                          <a:spcPts val="0"/>
                        </a:spcAft>
                      </a:pPr>
                      <a:r>
                        <a:rPr lang="en-US" sz="1500" dirty="0">
                          <a:effectLst/>
                          <a:latin typeface="+mn-lt"/>
                        </a:rPr>
                        <a:t>APPOINTMENT PROTOCOL</a:t>
                      </a:r>
                      <a:endParaRPr lang="en-US" sz="1500" dirty="0">
                        <a:effectLst/>
                        <a:latin typeface="+mn-lt"/>
                        <a:ea typeface="Calibri" panose="020F0502020204030204" pitchFamily="34" charset="0"/>
                        <a:cs typeface="Times New Roman" panose="02020603050405020304" pitchFamily="18" charset="0"/>
                      </a:endParaRPr>
                    </a:p>
                  </a:txBody>
                  <a:tcPr marL="64885" marR="64885" marT="0" marB="0">
                    <a:gradFill>
                      <a:gsLst>
                        <a:gs pos="0">
                          <a:schemeClr val="bg2">
                            <a:tint val="90000"/>
                            <a:lumMod val="110000"/>
                          </a:schemeClr>
                        </a:gs>
                        <a:gs pos="100000">
                          <a:schemeClr val="bg2">
                            <a:shade val="64000"/>
                            <a:lumMod val="98000"/>
                          </a:schemeClr>
                        </a:gs>
                      </a:gsLst>
                      <a:lin ang="5400000" scaled="0"/>
                    </a:gradFill>
                  </a:tcPr>
                </a:tc>
                <a:extLst>
                  <a:ext uri="{0D108BD9-81ED-4DB2-BD59-A6C34878D82A}">
                    <a16:rowId xmlns:a16="http://schemas.microsoft.com/office/drawing/2014/main" val="762770242"/>
                  </a:ext>
                </a:extLst>
              </a:tr>
              <a:tr h="3277354">
                <a:tc>
                  <a:txBody>
                    <a:bodyPr/>
                    <a:lstStyle/>
                    <a:p>
                      <a:pPr marL="0" marR="0">
                        <a:lnSpc>
                          <a:spcPct val="107000"/>
                        </a:lnSpc>
                        <a:spcBef>
                          <a:spcPts val="0"/>
                        </a:spcBef>
                        <a:spcAft>
                          <a:spcPts val="0"/>
                        </a:spcAft>
                      </a:pPr>
                      <a:r>
                        <a:rPr lang="en-US" sz="1200" b="0" dirty="0">
                          <a:effectLst/>
                          <a:latin typeface="+mn-lt"/>
                          <a:ea typeface="Calibri" panose="020F0502020204030204" pitchFamily="34" charset="0"/>
                          <a:cs typeface="Times New Roman" panose="02020603050405020304" pitchFamily="18" charset="0"/>
                        </a:rPr>
                        <a:t>The purpose of the Director's Workgroup on Improving PRC (Workgroup) is to provide recommendations to the Indian Health Service (IHS) Director on strategies to improve and reform the Agency's PRC program. The Workgroup reviews input received to improve the PRC program; evaluates the existing formula for distributing PRC funds; and recommends improvements in the way PRC operations are conducted within the Indian Health Service (IHS) and the Indian health system. They are also responsible for looking at the CHS distribution formula to determine if changes are needed for the new funding cycle.</a:t>
                      </a:r>
                    </a:p>
                    <a:p>
                      <a:pPr marL="0" marR="0">
                        <a:lnSpc>
                          <a:spcPct val="107000"/>
                        </a:lnSpc>
                        <a:spcBef>
                          <a:spcPts val="0"/>
                        </a:spcBef>
                        <a:spcAft>
                          <a:spcPts val="0"/>
                        </a:spcAft>
                      </a:pPr>
                      <a:endParaRPr lang="en-US" sz="1200" b="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b="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b="0" dirty="0">
                          <a:effectLst/>
                          <a:latin typeface="+mn-lt"/>
                          <a:ea typeface="Calibri" panose="020F0502020204030204" pitchFamily="34" charset="0"/>
                          <a:cs typeface="Times New Roman" panose="02020603050405020304" pitchFamily="18" charset="0"/>
                        </a:rPr>
                        <a:t>Workgroup meets 2-3 times per year.</a:t>
                      </a:r>
                    </a:p>
                    <a:p>
                      <a:pPr marL="0" marR="0">
                        <a:lnSpc>
                          <a:spcPct val="107000"/>
                        </a:lnSpc>
                        <a:spcBef>
                          <a:spcPts val="0"/>
                        </a:spcBef>
                        <a:spcAft>
                          <a:spcPts val="0"/>
                        </a:spcAft>
                      </a:pPr>
                      <a:r>
                        <a:rPr lang="en-US" sz="1200" b="1" dirty="0">
                          <a:solidFill>
                            <a:srgbClr val="0070C0"/>
                          </a:solidFill>
                          <a:effectLst/>
                          <a:latin typeface="+mn-lt"/>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https://www.ihs.gov/prc/?module-dsp_prc_dir_workshop_improving_prc</a:t>
                      </a:r>
                      <a:endParaRPr lang="en-US" sz="1200" b="1" dirty="0">
                        <a:solidFill>
                          <a:srgbClr val="0070C0"/>
                        </a:solidFill>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b="1" dirty="0">
                          <a:solidFill>
                            <a:srgbClr val="0070C0"/>
                          </a:solidFill>
                          <a:effectLst/>
                          <a:latin typeface="+mn-lt"/>
                          <a:ea typeface="Calibri" panose="020F0502020204030204" pitchFamily="34" charset="0"/>
                          <a:cs typeface="Times New Roman" panose="02020603050405020304" pitchFamily="18" charset="0"/>
                        </a:rPr>
                        <a:t> </a:t>
                      </a:r>
                    </a:p>
                  </a:txBody>
                  <a:tcPr marL="64885" marR="64885" marT="0" marB="0">
                    <a:gradFill>
                      <a:gsLst>
                        <a:gs pos="0">
                          <a:schemeClr val="bg2">
                            <a:tint val="90000"/>
                            <a:lumMod val="110000"/>
                            <a:alpha val="0"/>
                          </a:schemeClr>
                        </a:gs>
                        <a:gs pos="100000">
                          <a:schemeClr val="bg2">
                            <a:shade val="64000"/>
                            <a:lumMod val="98000"/>
                          </a:schemeClr>
                        </a:gs>
                      </a:gsLst>
                      <a:lin ang="5400000" scaled="0"/>
                    </a:gradFill>
                  </a:tcPr>
                </a:tc>
                <a:tc>
                  <a:txBody>
                    <a:bodyPr/>
                    <a:lstStyle/>
                    <a:p>
                      <a:pPr marL="0" marR="0">
                        <a:lnSpc>
                          <a:spcPct val="107000"/>
                        </a:lnSpc>
                        <a:spcBef>
                          <a:spcPts val="0"/>
                        </a:spcBef>
                        <a:spcAft>
                          <a:spcPts val="0"/>
                        </a:spcAft>
                      </a:pPr>
                      <a:r>
                        <a:rPr lang="en-US" sz="1200" dirty="0">
                          <a:effectLst/>
                          <a:latin typeface="+mn-lt"/>
                        </a:rPr>
                        <a:t> Delegates must be elected tribal officials acting in their official capacity as elected officials of their tribe, with authority to act on behalf of the tribe; qualified to represent the views of the Indian tribes in the area that they are nominated.</a:t>
                      </a:r>
                    </a:p>
                    <a:p>
                      <a:pPr marL="0" marR="0">
                        <a:lnSpc>
                          <a:spcPct val="107000"/>
                        </a:lnSpc>
                        <a:spcBef>
                          <a:spcPts val="0"/>
                        </a:spcBef>
                        <a:spcAft>
                          <a:spcPts val="0"/>
                        </a:spcAft>
                      </a:pPr>
                      <a:r>
                        <a:rPr lang="en-US" sz="1200" dirty="0">
                          <a:effectLst/>
                          <a:latin typeface="+mn-lt"/>
                        </a:rPr>
                        <a:t> </a:t>
                      </a:r>
                    </a:p>
                    <a:p>
                      <a:pPr marL="0" marR="0">
                        <a:lnSpc>
                          <a:spcPct val="107000"/>
                        </a:lnSpc>
                        <a:spcBef>
                          <a:spcPts val="0"/>
                        </a:spcBef>
                        <a:spcAft>
                          <a:spcPts val="0"/>
                        </a:spcAft>
                      </a:pPr>
                      <a:r>
                        <a:rPr lang="en-US" sz="1200" dirty="0">
                          <a:effectLst/>
                          <a:latin typeface="+mn-lt"/>
                        </a:rPr>
                        <a:t>Submit official letter or tribal resolution to appoint an elected official or designated tribal official.</a:t>
                      </a:r>
                    </a:p>
                    <a:p>
                      <a:pPr marL="0" marR="0">
                        <a:lnSpc>
                          <a:spcPct val="107000"/>
                        </a:lnSpc>
                        <a:spcBef>
                          <a:spcPts val="0"/>
                        </a:spcBef>
                        <a:spcAft>
                          <a:spcPts val="0"/>
                        </a:spcAft>
                      </a:pPr>
                      <a:r>
                        <a:rPr lang="en-US" sz="1200" dirty="0">
                          <a:effectLst/>
                          <a:latin typeface="+mn-lt"/>
                        </a:rPr>
                        <a:t> </a:t>
                      </a:r>
                    </a:p>
                    <a:p>
                      <a:pPr marL="0" marR="0">
                        <a:lnSpc>
                          <a:spcPct val="107000"/>
                        </a:lnSpc>
                        <a:spcBef>
                          <a:spcPts val="0"/>
                        </a:spcBef>
                        <a:spcAft>
                          <a:spcPts val="0"/>
                        </a:spcAft>
                      </a:pPr>
                      <a:endParaRPr lang="en-US" sz="1200" u="sng" dirty="0">
                        <a:effectLst/>
                        <a:latin typeface="+mn-lt"/>
                        <a:ea typeface="Calibri" panose="020F0502020204030204" pitchFamily="34" charset="0"/>
                        <a:cs typeface="Times New Roman" panose="02020603050405020304" pitchFamily="18" charset="0"/>
                      </a:endParaRPr>
                    </a:p>
                  </a:txBody>
                  <a:tcPr marL="64885" marR="64885" marT="0" marB="0">
                    <a:gradFill>
                      <a:gsLst>
                        <a:gs pos="0">
                          <a:schemeClr val="bg2">
                            <a:tint val="90000"/>
                            <a:lumMod val="110000"/>
                            <a:alpha val="0"/>
                          </a:schemeClr>
                        </a:gs>
                        <a:gs pos="100000">
                          <a:schemeClr val="bg2">
                            <a:shade val="64000"/>
                            <a:lumMod val="98000"/>
                          </a:schemeClr>
                        </a:gs>
                      </a:gsLst>
                      <a:lin ang="5400000" scaled="0"/>
                    </a:gradFill>
                  </a:tcPr>
                </a:tc>
                <a:extLst>
                  <a:ext uri="{0D108BD9-81ED-4DB2-BD59-A6C34878D82A}">
                    <a16:rowId xmlns:a16="http://schemas.microsoft.com/office/drawing/2014/main" val="2718457392"/>
                  </a:ext>
                </a:extLst>
              </a:tr>
            </a:tbl>
          </a:graphicData>
        </a:graphic>
      </p:graphicFrame>
      <p:sp>
        <p:nvSpPr>
          <p:cNvPr id="7" name="TextBox 6">
            <a:extLst>
              <a:ext uri="{FF2B5EF4-FFF2-40B4-BE49-F238E27FC236}">
                <a16:creationId xmlns:a16="http://schemas.microsoft.com/office/drawing/2014/main" id="{AA5A4848-8353-4908-91B4-629DCF2E84A0}"/>
              </a:ext>
            </a:extLst>
          </p:cNvPr>
          <p:cNvSpPr txBox="1"/>
          <p:nvPr/>
        </p:nvSpPr>
        <p:spPr>
          <a:xfrm>
            <a:off x="152400" y="1295400"/>
            <a:ext cx="2369516" cy="2677656"/>
          </a:xfrm>
          <a:prstGeom prst="rect">
            <a:avLst/>
          </a:prstGeom>
          <a:noFill/>
        </p:spPr>
        <p:txBody>
          <a:bodyPr wrap="square" rtlCol="0">
            <a:spAutoFit/>
          </a:bodyPr>
          <a:lstStyle/>
          <a:p>
            <a:pPr algn="ctr"/>
            <a:r>
              <a:rPr lang="en-US" sz="2800" dirty="0">
                <a:solidFill>
                  <a:schemeClr val="bg1"/>
                </a:solidFill>
                <a:latin typeface="+mj-lt"/>
              </a:rPr>
              <a:t>I.H.S. Purchased &amp; Referred Care (formally CHS) Workgroup (PRC-WG) </a:t>
            </a:r>
          </a:p>
        </p:txBody>
      </p:sp>
    </p:spTree>
    <p:extLst>
      <p:ext uri="{BB962C8B-B14F-4D97-AF65-F5344CB8AC3E}">
        <p14:creationId xmlns:p14="http://schemas.microsoft.com/office/powerpoint/2010/main" val="18101292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alpha val="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03AE710-7D3C-454B-82CF-49B0093E98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39CC2B4-028D-4241-812D-86DEFC665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9" name="Group 28">
            <a:extLst>
              <a:ext uri="{FF2B5EF4-FFF2-40B4-BE49-F238E27FC236}">
                <a16:creationId xmlns:a16="http://schemas.microsoft.com/office/drawing/2014/main" id="{CA13242B-E02E-4DE0-859A-2A46B775FB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30" name="Freeform 6">
              <a:extLst>
                <a:ext uri="{FF2B5EF4-FFF2-40B4-BE49-F238E27FC236}">
                  <a16:creationId xmlns:a16="http://schemas.microsoft.com/office/drawing/2014/main" id="{5ACFC104-86F4-4D49-B858-F1CA033539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31" name="Freeform 7">
              <a:extLst>
                <a:ext uri="{FF2B5EF4-FFF2-40B4-BE49-F238E27FC236}">
                  <a16:creationId xmlns:a16="http://schemas.microsoft.com/office/drawing/2014/main" id="{80627160-C0E1-4BB7-AA86-D39CB7E794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32" name="Freeform 8">
              <a:extLst>
                <a:ext uri="{FF2B5EF4-FFF2-40B4-BE49-F238E27FC236}">
                  <a16:creationId xmlns:a16="http://schemas.microsoft.com/office/drawing/2014/main" id="{F9C4CF4B-A323-44D9-9FEE-90EFE1D065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33" name="Freeform 9">
              <a:extLst>
                <a:ext uri="{FF2B5EF4-FFF2-40B4-BE49-F238E27FC236}">
                  <a16:creationId xmlns:a16="http://schemas.microsoft.com/office/drawing/2014/main" id="{13E2B3A4-22DB-49DD-A716-388DEC5F8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34" name="Freeform 10">
              <a:extLst>
                <a:ext uri="{FF2B5EF4-FFF2-40B4-BE49-F238E27FC236}">
                  <a16:creationId xmlns:a16="http://schemas.microsoft.com/office/drawing/2014/main" id="{337CB09C-5543-4330-8C3D-354519D8D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35" name="Freeform 11">
              <a:extLst>
                <a:ext uri="{FF2B5EF4-FFF2-40B4-BE49-F238E27FC236}">
                  <a16:creationId xmlns:a16="http://schemas.microsoft.com/office/drawing/2014/main" id="{F54B39E1-DFCE-43D0-80F5-D9256E47DF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4" name="Slide Number Placeholder 3"/>
          <p:cNvSpPr>
            <a:spLocks noGrp="1"/>
          </p:cNvSpPr>
          <p:nvPr>
            <p:ph type="sldNum" sz="quarter" idx="12"/>
          </p:nvPr>
        </p:nvSpPr>
        <p:spPr>
          <a:xfrm>
            <a:off x="8432042" y="6082762"/>
            <a:ext cx="413375" cy="365125"/>
          </a:xfrm>
        </p:spPr>
        <p:txBody>
          <a:bodyPr>
            <a:normAutofit/>
          </a:bodyPr>
          <a:lstStyle/>
          <a:p>
            <a:pPr>
              <a:spcAft>
                <a:spcPts val="600"/>
              </a:spcAft>
            </a:pPr>
            <a:fld id="{D658FDE9-3B55-447C-9C70-697C40FE902E}" type="slidenum">
              <a:rPr lang="en-US" smtClean="0"/>
              <a:pPr>
                <a:spcAft>
                  <a:spcPts val="600"/>
                </a:spcAft>
              </a:pPr>
              <a:t>15</a:t>
            </a:fld>
            <a:endParaRPr lang="en-US" dirty="0"/>
          </a:p>
        </p:txBody>
      </p:sp>
      <p:graphicFrame>
        <p:nvGraphicFramePr>
          <p:cNvPr id="5" name="Content Placeholder 4">
            <a:extLst>
              <a:ext uri="{FF2B5EF4-FFF2-40B4-BE49-F238E27FC236}">
                <a16:creationId xmlns:a16="http://schemas.microsoft.com/office/drawing/2014/main" id="{226E85D2-6F27-4B86-8548-238E25474FED}"/>
              </a:ext>
            </a:extLst>
          </p:cNvPr>
          <p:cNvGraphicFramePr>
            <a:graphicFrameLocks noGrp="1"/>
          </p:cNvGraphicFramePr>
          <p:nvPr>
            <p:ph idx="1"/>
            <p:extLst>
              <p:ext uri="{D42A27DB-BD31-4B8C-83A1-F6EECF244321}">
                <p14:modId xmlns:p14="http://schemas.microsoft.com/office/powerpoint/2010/main" val="447738369"/>
              </p:ext>
            </p:extLst>
          </p:nvPr>
        </p:nvGraphicFramePr>
        <p:xfrm>
          <a:off x="3656574" y="668974"/>
          <a:ext cx="5162863" cy="4383850"/>
        </p:xfrm>
        <a:graphic>
          <a:graphicData uri="http://schemas.openxmlformats.org/drawingml/2006/table">
            <a:tbl>
              <a:tblPr firstRow="1" firstCol="1" bandRow="1">
                <a:tableStyleId>{3B4B98B0-60AC-42C2-AFA5-B58CD77FA1E5}</a:tableStyleId>
              </a:tblPr>
              <a:tblGrid>
                <a:gridCol w="2591895">
                  <a:extLst>
                    <a:ext uri="{9D8B030D-6E8A-4147-A177-3AD203B41FA5}">
                      <a16:colId xmlns:a16="http://schemas.microsoft.com/office/drawing/2014/main" val="3461214684"/>
                    </a:ext>
                  </a:extLst>
                </a:gridCol>
                <a:gridCol w="2570968">
                  <a:extLst>
                    <a:ext uri="{9D8B030D-6E8A-4147-A177-3AD203B41FA5}">
                      <a16:colId xmlns:a16="http://schemas.microsoft.com/office/drawing/2014/main" val="471480931"/>
                    </a:ext>
                  </a:extLst>
                </a:gridCol>
              </a:tblGrid>
              <a:tr h="0">
                <a:tc>
                  <a:txBody>
                    <a:bodyPr/>
                    <a:lstStyle/>
                    <a:p>
                      <a:pPr marL="0" marR="0" algn="ctr">
                        <a:lnSpc>
                          <a:spcPct val="107000"/>
                        </a:lnSpc>
                        <a:spcBef>
                          <a:spcPts val="0"/>
                        </a:spcBef>
                        <a:spcAft>
                          <a:spcPts val="0"/>
                        </a:spcAft>
                      </a:pPr>
                      <a:r>
                        <a:rPr lang="en-US" sz="1500" dirty="0" err="1">
                          <a:effectLst/>
                          <a:latin typeface="+mn-lt"/>
                          <a:ea typeface="Calibri" panose="020F0502020204030204" pitchFamily="34" charset="0"/>
                          <a:cs typeface="Times New Roman" panose="02020603050405020304" pitchFamily="18" charset="0"/>
                        </a:rPr>
                        <a:t>StTAC</a:t>
                      </a:r>
                      <a:r>
                        <a:rPr lang="en-US" sz="1500" dirty="0">
                          <a:effectLst/>
                          <a:latin typeface="+mn-lt"/>
                          <a:ea typeface="Calibri" panose="020F0502020204030204" pitchFamily="34" charset="0"/>
                          <a:cs typeface="Times New Roman" panose="02020603050405020304" pitchFamily="18" charset="0"/>
                        </a:rPr>
                        <a:t> COMMITTEE DESCRIPTION</a:t>
                      </a:r>
                    </a:p>
                  </a:txBody>
                  <a:tcPr marL="64885" marR="64885" marT="0" marB="0">
                    <a:gradFill>
                      <a:gsLst>
                        <a:gs pos="0">
                          <a:schemeClr val="bg2">
                            <a:tint val="90000"/>
                            <a:lumMod val="110000"/>
                          </a:schemeClr>
                        </a:gs>
                        <a:gs pos="100000">
                          <a:schemeClr val="bg2">
                            <a:shade val="64000"/>
                            <a:lumMod val="98000"/>
                          </a:schemeClr>
                        </a:gs>
                      </a:gsLst>
                      <a:lin ang="5400000" scaled="0"/>
                    </a:gradFill>
                  </a:tcPr>
                </a:tc>
                <a:tc>
                  <a:txBody>
                    <a:bodyPr/>
                    <a:lstStyle/>
                    <a:p>
                      <a:pPr marL="0" marR="0" algn="ctr">
                        <a:lnSpc>
                          <a:spcPct val="107000"/>
                        </a:lnSpc>
                        <a:spcBef>
                          <a:spcPts val="0"/>
                        </a:spcBef>
                        <a:spcAft>
                          <a:spcPts val="0"/>
                        </a:spcAft>
                      </a:pPr>
                      <a:r>
                        <a:rPr lang="en-US" sz="1500" dirty="0">
                          <a:effectLst/>
                          <a:latin typeface="+mn-lt"/>
                        </a:rPr>
                        <a:t>APPOINTMENT PROTOCOL</a:t>
                      </a:r>
                      <a:endParaRPr lang="en-US" sz="1500" dirty="0">
                        <a:effectLst/>
                        <a:latin typeface="+mn-lt"/>
                        <a:ea typeface="Calibri" panose="020F0502020204030204" pitchFamily="34" charset="0"/>
                        <a:cs typeface="Times New Roman" panose="02020603050405020304" pitchFamily="18" charset="0"/>
                      </a:endParaRPr>
                    </a:p>
                  </a:txBody>
                  <a:tcPr marL="64885" marR="64885" marT="0" marB="0">
                    <a:gradFill>
                      <a:gsLst>
                        <a:gs pos="0">
                          <a:schemeClr val="bg2">
                            <a:tint val="90000"/>
                            <a:lumMod val="110000"/>
                          </a:schemeClr>
                        </a:gs>
                        <a:gs pos="100000">
                          <a:schemeClr val="bg2">
                            <a:shade val="64000"/>
                            <a:lumMod val="98000"/>
                          </a:schemeClr>
                        </a:gs>
                      </a:gsLst>
                      <a:lin ang="5400000" scaled="0"/>
                    </a:gradFill>
                  </a:tcPr>
                </a:tc>
                <a:extLst>
                  <a:ext uri="{0D108BD9-81ED-4DB2-BD59-A6C34878D82A}">
                    <a16:rowId xmlns:a16="http://schemas.microsoft.com/office/drawing/2014/main" val="762770242"/>
                  </a:ext>
                </a:extLst>
              </a:tr>
              <a:tr h="3277354">
                <a:tc>
                  <a:txBody>
                    <a:bodyPr/>
                    <a:lstStyle/>
                    <a:p>
                      <a:pPr marL="0" marR="0">
                        <a:lnSpc>
                          <a:spcPct val="107000"/>
                        </a:lnSpc>
                        <a:spcBef>
                          <a:spcPts val="0"/>
                        </a:spcBef>
                        <a:spcAft>
                          <a:spcPts val="0"/>
                        </a:spcAft>
                      </a:pPr>
                      <a:r>
                        <a:rPr lang="en-US" sz="1200" b="0" dirty="0">
                          <a:solidFill>
                            <a:schemeClr val="tx1"/>
                          </a:solidFill>
                          <a:effectLst/>
                          <a:latin typeface="+mn-lt"/>
                          <a:ea typeface="Calibri" panose="020F0502020204030204" pitchFamily="34" charset="0"/>
                          <a:cs typeface="Times New Roman" panose="02020603050405020304" pitchFamily="18" charset="0"/>
                        </a:rPr>
                        <a:t>The establishment of a Tribal Advisory Committee at the Secretarial level will create a coordinated, department-wide strategy to incorporate tribal guidance on HHS priorities, policies and budget, improve the Government-to-Government relationship, and mechanisms for continuous improvement with our partnership with Indian Tribes.  </a:t>
                      </a:r>
                    </a:p>
                    <a:p>
                      <a:pPr marL="0" marR="0">
                        <a:lnSpc>
                          <a:spcPct val="107000"/>
                        </a:lnSpc>
                        <a:spcBef>
                          <a:spcPts val="0"/>
                        </a:spcBef>
                        <a:spcAft>
                          <a:spcPts val="0"/>
                        </a:spcAft>
                      </a:pPr>
                      <a:endParaRPr lang="en-US" sz="1200" b="0" dirty="0">
                        <a:solidFill>
                          <a:schemeClr val="tx1"/>
                        </a:solidFill>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b="0" dirty="0">
                        <a:solidFill>
                          <a:schemeClr val="tx1"/>
                        </a:solidFill>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b="0" dirty="0">
                        <a:solidFill>
                          <a:schemeClr val="tx1"/>
                        </a:solidFill>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b="0" dirty="0">
                        <a:solidFill>
                          <a:schemeClr val="tx1"/>
                        </a:solidFill>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b="0" dirty="0">
                        <a:solidFill>
                          <a:schemeClr val="tx1"/>
                        </a:solidFill>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b="1" dirty="0">
                          <a:solidFill>
                            <a:srgbClr val="0070C0"/>
                          </a:solidFill>
                          <a:effectLst/>
                          <a:latin typeface="+mn-lt"/>
                          <a:ea typeface="Calibri" panose="020F0502020204030204" pitchFamily="34" charset="0"/>
                          <a:cs typeface="Times New Roman" panose="02020603050405020304" pitchFamily="18" charset="0"/>
                          <a:hlinkClick r:id="rId2"/>
                        </a:rPr>
                        <a:t>https://www.samhsa.gov/tribal-ttac/training-technical-assistance/advisory-committee</a:t>
                      </a:r>
                      <a:endParaRPr lang="en-US" sz="1200" b="1" dirty="0">
                        <a:solidFill>
                          <a:srgbClr val="0070C0"/>
                        </a:solidFill>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b="1" dirty="0">
                          <a:solidFill>
                            <a:srgbClr val="0070C0"/>
                          </a:solidFill>
                          <a:effectLst/>
                          <a:latin typeface="+mn-lt"/>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endParaRPr lang="en-US" sz="1200" b="1" dirty="0">
                        <a:solidFill>
                          <a:srgbClr val="0070C0"/>
                        </a:solidFill>
                        <a:effectLst/>
                        <a:latin typeface="+mn-lt"/>
                        <a:ea typeface="Calibri" panose="020F0502020204030204" pitchFamily="34" charset="0"/>
                        <a:cs typeface="Times New Roman" panose="02020603050405020304" pitchFamily="18" charset="0"/>
                      </a:endParaRPr>
                    </a:p>
                  </a:txBody>
                  <a:tcPr marL="64885" marR="64885" marT="0" marB="0">
                    <a:gradFill>
                      <a:gsLst>
                        <a:gs pos="0">
                          <a:schemeClr val="bg2">
                            <a:tint val="90000"/>
                            <a:lumMod val="110000"/>
                            <a:alpha val="0"/>
                          </a:schemeClr>
                        </a:gs>
                        <a:gs pos="100000">
                          <a:schemeClr val="bg2">
                            <a:shade val="64000"/>
                            <a:lumMod val="98000"/>
                          </a:schemeClr>
                        </a:gs>
                      </a:gsLst>
                      <a:lin ang="5400000" scaled="0"/>
                    </a:gradFill>
                  </a:tcPr>
                </a:tc>
                <a:tc>
                  <a:txBody>
                    <a:bodyPr/>
                    <a:lstStyle/>
                    <a:p>
                      <a:pPr marL="0" marR="0">
                        <a:lnSpc>
                          <a:spcPct val="107000"/>
                        </a:lnSpc>
                        <a:spcBef>
                          <a:spcPts val="0"/>
                        </a:spcBef>
                        <a:spcAft>
                          <a:spcPts val="0"/>
                        </a:spcAft>
                      </a:pPr>
                      <a:r>
                        <a:rPr lang="en-US" sz="1200" dirty="0">
                          <a:effectLst/>
                          <a:latin typeface="+mn-lt"/>
                        </a:rPr>
                        <a:t> Delegates must be elected tribal officials acting in their official capacity as elected officials of their tribe, with authority to act on behalf of the tribe; qualified to represent the views of the Indian tribes in the area that they are nominated.</a:t>
                      </a:r>
                    </a:p>
                    <a:p>
                      <a:pPr marL="0" marR="0">
                        <a:lnSpc>
                          <a:spcPct val="107000"/>
                        </a:lnSpc>
                        <a:spcBef>
                          <a:spcPts val="0"/>
                        </a:spcBef>
                        <a:spcAft>
                          <a:spcPts val="0"/>
                        </a:spcAft>
                      </a:pPr>
                      <a:r>
                        <a:rPr lang="en-US" sz="1200" dirty="0">
                          <a:effectLst/>
                          <a:latin typeface="+mn-lt"/>
                        </a:rPr>
                        <a:t> </a:t>
                      </a:r>
                    </a:p>
                    <a:p>
                      <a:pPr marL="0" marR="0">
                        <a:lnSpc>
                          <a:spcPct val="107000"/>
                        </a:lnSpc>
                        <a:spcBef>
                          <a:spcPts val="0"/>
                        </a:spcBef>
                        <a:spcAft>
                          <a:spcPts val="0"/>
                        </a:spcAft>
                      </a:pPr>
                      <a:r>
                        <a:rPr lang="en-US" sz="1200" dirty="0">
                          <a:effectLst/>
                          <a:latin typeface="+mn-lt"/>
                        </a:rPr>
                        <a:t>Submit official letter or tribal resolution to appoint an elected official or designated tribal official.</a:t>
                      </a:r>
                    </a:p>
                    <a:p>
                      <a:pPr marL="0" marR="0">
                        <a:lnSpc>
                          <a:spcPct val="107000"/>
                        </a:lnSpc>
                        <a:spcBef>
                          <a:spcPts val="0"/>
                        </a:spcBef>
                        <a:spcAft>
                          <a:spcPts val="0"/>
                        </a:spcAft>
                      </a:pPr>
                      <a:r>
                        <a:rPr lang="en-US" sz="1200" dirty="0">
                          <a:effectLst/>
                          <a:latin typeface="+mn-lt"/>
                        </a:rPr>
                        <a:t> </a:t>
                      </a:r>
                    </a:p>
                    <a:p>
                      <a:pPr marL="0" marR="0">
                        <a:lnSpc>
                          <a:spcPct val="107000"/>
                        </a:lnSpc>
                        <a:spcBef>
                          <a:spcPts val="0"/>
                        </a:spcBef>
                        <a:spcAft>
                          <a:spcPts val="0"/>
                        </a:spcAft>
                      </a:pPr>
                      <a:endParaRPr lang="en-US" sz="1200" u="sng" dirty="0">
                        <a:effectLst/>
                        <a:latin typeface="+mn-lt"/>
                        <a:ea typeface="Calibri" panose="020F0502020204030204" pitchFamily="34" charset="0"/>
                        <a:cs typeface="Times New Roman" panose="02020603050405020304" pitchFamily="18" charset="0"/>
                      </a:endParaRPr>
                    </a:p>
                  </a:txBody>
                  <a:tcPr marL="64885" marR="64885" marT="0" marB="0">
                    <a:gradFill>
                      <a:gsLst>
                        <a:gs pos="0">
                          <a:schemeClr val="bg2">
                            <a:tint val="90000"/>
                            <a:lumMod val="110000"/>
                            <a:alpha val="0"/>
                          </a:schemeClr>
                        </a:gs>
                        <a:gs pos="100000">
                          <a:schemeClr val="bg2">
                            <a:shade val="64000"/>
                            <a:lumMod val="98000"/>
                          </a:schemeClr>
                        </a:gs>
                      </a:gsLst>
                      <a:lin ang="5400000" scaled="0"/>
                    </a:gradFill>
                  </a:tcPr>
                </a:tc>
                <a:extLst>
                  <a:ext uri="{0D108BD9-81ED-4DB2-BD59-A6C34878D82A}">
                    <a16:rowId xmlns:a16="http://schemas.microsoft.com/office/drawing/2014/main" val="2718457392"/>
                  </a:ext>
                </a:extLst>
              </a:tr>
            </a:tbl>
          </a:graphicData>
        </a:graphic>
      </p:graphicFrame>
      <p:sp>
        <p:nvSpPr>
          <p:cNvPr id="7" name="TextBox 6">
            <a:extLst>
              <a:ext uri="{FF2B5EF4-FFF2-40B4-BE49-F238E27FC236}">
                <a16:creationId xmlns:a16="http://schemas.microsoft.com/office/drawing/2014/main" id="{AA5A4848-8353-4908-91B4-629DCF2E84A0}"/>
              </a:ext>
            </a:extLst>
          </p:cNvPr>
          <p:cNvSpPr txBox="1"/>
          <p:nvPr/>
        </p:nvSpPr>
        <p:spPr>
          <a:xfrm>
            <a:off x="152400" y="1295400"/>
            <a:ext cx="2369516" cy="2677656"/>
          </a:xfrm>
          <a:prstGeom prst="rect">
            <a:avLst/>
          </a:prstGeom>
          <a:noFill/>
        </p:spPr>
        <p:txBody>
          <a:bodyPr wrap="square" rtlCol="0">
            <a:spAutoFit/>
          </a:bodyPr>
          <a:lstStyle/>
          <a:p>
            <a:pPr algn="ctr"/>
            <a:r>
              <a:rPr lang="en-US" sz="2800" dirty="0">
                <a:solidFill>
                  <a:schemeClr val="bg1"/>
                </a:solidFill>
                <a:latin typeface="+mj-lt"/>
              </a:rPr>
              <a:t>SAMHSA Tribal Technical Advisory  Committee (</a:t>
            </a:r>
            <a:r>
              <a:rPr lang="en-US" sz="2800" dirty="0" err="1">
                <a:solidFill>
                  <a:schemeClr val="bg1"/>
                </a:solidFill>
                <a:latin typeface="+mj-lt"/>
              </a:rPr>
              <a:t>StTAC</a:t>
            </a:r>
            <a:r>
              <a:rPr lang="en-US" sz="2800" dirty="0">
                <a:solidFill>
                  <a:schemeClr val="bg1"/>
                </a:solidFill>
                <a:latin typeface="+mj-lt"/>
              </a:rPr>
              <a:t>) </a:t>
            </a:r>
          </a:p>
        </p:txBody>
      </p:sp>
    </p:spTree>
    <p:extLst>
      <p:ext uri="{BB962C8B-B14F-4D97-AF65-F5344CB8AC3E}">
        <p14:creationId xmlns:p14="http://schemas.microsoft.com/office/powerpoint/2010/main" val="3296482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alpha val="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03AE710-7D3C-454B-82CF-49B0093E98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39CC2B4-028D-4241-812D-86DEFC665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9" name="Group 28">
            <a:extLst>
              <a:ext uri="{FF2B5EF4-FFF2-40B4-BE49-F238E27FC236}">
                <a16:creationId xmlns:a16="http://schemas.microsoft.com/office/drawing/2014/main" id="{CA13242B-E02E-4DE0-859A-2A46B775FB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30" name="Freeform 6">
              <a:extLst>
                <a:ext uri="{FF2B5EF4-FFF2-40B4-BE49-F238E27FC236}">
                  <a16:creationId xmlns:a16="http://schemas.microsoft.com/office/drawing/2014/main" id="{5ACFC104-86F4-4D49-B858-F1CA033539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31" name="Freeform 7">
              <a:extLst>
                <a:ext uri="{FF2B5EF4-FFF2-40B4-BE49-F238E27FC236}">
                  <a16:creationId xmlns:a16="http://schemas.microsoft.com/office/drawing/2014/main" id="{80627160-C0E1-4BB7-AA86-D39CB7E794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32" name="Freeform 8">
              <a:extLst>
                <a:ext uri="{FF2B5EF4-FFF2-40B4-BE49-F238E27FC236}">
                  <a16:creationId xmlns:a16="http://schemas.microsoft.com/office/drawing/2014/main" id="{F9C4CF4B-A323-44D9-9FEE-90EFE1D065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33" name="Freeform 9">
              <a:extLst>
                <a:ext uri="{FF2B5EF4-FFF2-40B4-BE49-F238E27FC236}">
                  <a16:creationId xmlns:a16="http://schemas.microsoft.com/office/drawing/2014/main" id="{13E2B3A4-22DB-49DD-A716-388DEC5F8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34" name="Freeform 10">
              <a:extLst>
                <a:ext uri="{FF2B5EF4-FFF2-40B4-BE49-F238E27FC236}">
                  <a16:creationId xmlns:a16="http://schemas.microsoft.com/office/drawing/2014/main" id="{337CB09C-5543-4330-8C3D-354519D8D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35" name="Freeform 11">
              <a:extLst>
                <a:ext uri="{FF2B5EF4-FFF2-40B4-BE49-F238E27FC236}">
                  <a16:creationId xmlns:a16="http://schemas.microsoft.com/office/drawing/2014/main" id="{F54B39E1-DFCE-43D0-80F5-D9256E47DF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4" name="Slide Number Placeholder 3"/>
          <p:cNvSpPr>
            <a:spLocks noGrp="1"/>
          </p:cNvSpPr>
          <p:nvPr>
            <p:ph type="sldNum" sz="quarter" idx="12"/>
          </p:nvPr>
        </p:nvSpPr>
        <p:spPr>
          <a:xfrm>
            <a:off x="8504550" y="6038018"/>
            <a:ext cx="413375" cy="365125"/>
          </a:xfrm>
        </p:spPr>
        <p:txBody>
          <a:bodyPr>
            <a:normAutofit/>
          </a:bodyPr>
          <a:lstStyle/>
          <a:p>
            <a:pPr>
              <a:spcAft>
                <a:spcPts val="600"/>
              </a:spcAft>
            </a:pPr>
            <a:fld id="{D658FDE9-3B55-447C-9C70-697C40FE902E}" type="slidenum">
              <a:rPr lang="en-US" smtClean="0"/>
              <a:pPr>
                <a:spcAft>
                  <a:spcPts val="600"/>
                </a:spcAft>
              </a:pPr>
              <a:t>16</a:t>
            </a:fld>
            <a:endParaRPr lang="en-US" dirty="0"/>
          </a:p>
        </p:txBody>
      </p:sp>
      <p:graphicFrame>
        <p:nvGraphicFramePr>
          <p:cNvPr id="5" name="Content Placeholder 4">
            <a:extLst>
              <a:ext uri="{FF2B5EF4-FFF2-40B4-BE49-F238E27FC236}">
                <a16:creationId xmlns:a16="http://schemas.microsoft.com/office/drawing/2014/main" id="{226E85D2-6F27-4B86-8548-238E25474FED}"/>
              </a:ext>
            </a:extLst>
          </p:cNvPr>
          <p:cNvGraphicFramePr>
            <a:graphicFrameLocks noGrp="1"/>
          </p:cNvGraphicFramePr>
          <p:nvPr>
            <p:ph idx="1"/>
            <p:extLst>
              <p:ext uri="{D42A27DB-BD31-4B8C-83A1-F6EECF244321}">
                <p14:modId xmlns:p14="http://schemas.microsoft.com/office/powerpoint/2010/main" val="2108358955"/>
              </p:ext>
            </p:extLst>
          </p:nvPr>
        </p:nvGraphicFramePr>
        <p:xfrm>
          <a:off x="3588042" y="651820"/>
          <a:ext cx="5230428" cy="5166678"/>
        </p:xfrm>
        <a:graphic>
          <a:graphicData uri="http://schemas.openxmlformats.org/drawingml/2006/table">
            <a:tbl>
              <a:tblPr firstRow="1" firstCol="1" bandRow="1">
                <a:tableStyleId>{3B4B98B0-60AC-42C2-AFA5-B58CD77FA1E5}</a:tableStyleId>
              </a:tblPr>
              <a:tblGrid>
                <a:gridCol w="2625814">
                  <a:extLst>
                    <a:ext uri="{9D8B030D-6E8A-4147-A177-3AD203B41FA5}">
                      <a16:colId xmlns:a16="http://schemas.microsoft.com/office/drawing/2014/main" val="3461214684"/>
                    </a:ext>
                  </a:extLst>
                </a:gridCol>
                <a:gridCol w="2604614">
                  <a:extLst>
                    <a:ext uri="{9D8B030D-6E8A-4147-A177-3AD203B41FA5}">
                      <a16:colId xmlns:a16="http://schemas.microsoft.com/office/drawing/2014/main" val="471480931"/>
                    </a:ext>
                  </a:extLst>
                </a:gridCol>
              </a:tblGrid>
              <a:tr h="0">
                <a:tc>
                  <a:txBody>
                    <a:bodyPr/>
                    <a:lstStyle/>
                    <a:p>
                      <a:pPr marL="0" marR="0" algn="ctr">
                        <a:lnSpc>
                          <a:spcPct val="107000"/>
                        </a:lnSpc>
                        <a:spcBef>
                          <a:spcPts val="0"/>
                        </a:spcBef>
                        <a:spcAft>
                          <a:spcPts val="0"/>
                        </a:spcAft>
                      </a:pPr>
                      <a:r>
                        <a:rPr lang="en-US" sz="1500" dirty="0">
                          <a:effectLst/>
                          <a:latin typeface="+mn-lt"/>
                          <a:ea typeface="Calibri" panose="020F0502020204030204" pitchFamily="34" charset="0"/>
                          <a:cs typeface="Times New Roman" panose="02020603050405020304" pitchFamily="18" charset="0"/>
                        </a:rPr>
                        <a:t>STAC-HHS COMMITTEE DESCRIPTION</a:t>
                      </a:r>
                    </a:p>
                  </a:txBody>
                  <a:tcPr marL="64885" marR="64885" marT="0" marB="0">
                    <a:gradFill>
                      <a:gsLst>
                        <a:gs pos="0">
                          <a:schemeClr val="bg2">
                            <a:tint val="90000"/>
                            <a:lumMod val="110000"/>
                          </a:schemeClr>
                        </a:gs>
                        <a:gs pos="100000">
                          <a:schemeClr val="bg2">
                            <a:shade val="64000"/>
                            <a:lumMod val="98000"/>
                          </a:schemeClr>
                        </a:gs>
                      </a:gsLst>
                      <a:lin ang="5400000" scaled="0"/>
                    </a:gradFill>
                  </a:tcPr>
                </a:tc>
                <a:tc>
                  <a:txBody>
                    <a:bodyPr/>
                    <a:lstStyle/>
                    <a:p>
                      <a:pPr marL="0" marR="0" algn="ctr">
                        <a:lnSpc>
                          <a:spcPct val="107000"/>
                        </a:lnSpc>
                        <a:spcBef>
                          <a:spcPts val="0"/>
                        </a:spcBef>
                        <a:spcAft>
                          <a:spcPts val="0"/>
                        </a:spcAft>
                      </a:pPr>
                      <a:r>
                        <a:rPr lang="en-US" sz="1500" dirty="0">
                          <a:effectLst/>
                          <a:latin typeface="+mn-lt"/>
                        </a:rPr>
                        <a:t>APPOINTMENT PROTOCOL</a:t>
                      </a:r>
                      <a:endParaRPr lang="en-US" sz="1500" dirty="0">
                        <a:effectLst/>
                        <a:latin typeface="+mn-lt"/>
                        <a:ea typeface="Calibri" panose="020F0502020204030204" pitchFamily="34" charset="0"/>
                        <a:cs typeface="Times New Roman" panose="02020603050405020304" pitchFamily="18" charset="0"/>
                      </a:endParaRPr>
                    </a:p>
                  </a:txBody>
                  <a:tcPr marL="64885" marR="64885" marT="0" marB="0">
                    <a:gradFill>
                      <a:gsLst>
                        <a:gs pos="0">
                          <a:schemeClr val="bg2">
                            <a:tint val="90000"/>
                            <a:lumMod val="110000"/>
                          </a:schemeClr>
                        </a:gs>
                        <a:gs pos="100000">
                          <a:schemeClr val="bg2">
                            <a:shade val="64000"/>
                            <a:lumMod val="98000"/>
                          </a:schemeClr>
                        </a:gs>
                      </a:gsLst>
                      <a:lin ang="5400000" scaled="0"/>
                    </a:gradFill>
                  </a:tcPr>
                </a:tc>
                <a:extLst>
                  <a:ext uri="{0D108BD9-81ED-4DB2-BD59-A6C34878D82A}">
                    <a16:rowId xmlns:a16="http://schemas.microsoft.com/office/drawing/2014/main" val="762770242"/>
                  </a:ext>
                </a:extLst>
              </a:tr>
              <a:tr h="3277354">
                <a:tc>
                  <a:txBody>
                    <a:bodyPr/>
                    <a:lstStyle/>
                    <a:p>
                      <a:pPr marL="0" marR="0">
                        <a:lnSpc>
                          <a:spcPct val="107000"/>
                        </a:lnSpc>
                        <a:spcBef>
                          <a:spcPts val="0"/>
                        </a:spcBef>
                        <a:spcAft>
                          <a:spcPts val="0"/>
                        </a:spcAft>
                      </a:pPr>
                      <a:r>
                        <a:rPr lang="en-US" sz="1200" b="0" dirty="0">
                          <a:solidFill>
                            <a:schemeClr val="tx1"/>
                          </a:solidFill>
                          <a:effectLst/>
                          <a:latin typeface="+mn-lt"/>
                          <a:ea typeface="Calibri" panose="020F0502020204030204" pitchFamily="34" charset="0"/>
                          <a:cs typeface="Times New Roman" panose="02020603050405020304" pitchFamily="18" charset="0"/>
                        </a:rPr>
                        <a:t>The establishment of a Tribal Advisory Committee at the Secretarial level will create a coordinated, department-wide strategy to incorporate tribal guidance on HHS priorities, policies and budget, improve the Government-to-Government relationship, and mechanisms for continuous improvement with our partnership with Indian Tribes. </a:t>
                      </a:r>
                    </a:p>
                    <a:p>
                      <a:pPr marL="0" marR="0">
                        <a:lnSpc>
                          <a:spcPct val="107000"/>
                        </a:lnSpc>
                        <a:spcBef>
                          <a:spcPts val="0"/>
                        </a:spcBef>
                        <a:spcAft>
                          <a:spcPts val="0"/>
                        </a:spcAft>
                      </a:pPr>
                      <a:endParaRPr lang="en-US" sz="1200" b="0" dirty="0">
                        <a:solidFill>
                          <a:schemeClr val="tx1"/>
                        </a:solidFill>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b="0" dirty="0">
                        <a:solidFill>
                          <a:schemeClr val="tx1"/>
                        </a:solidFill>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b="0" dirty="0">
                        <a:solidFill>
                          <a:schemeClr val="tx1"/>
                        </a:solidFill>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b="0" dirty="0">
                        <a:solidFill>
                          <a:schemeClr val="tx1"/>
                        </a:solidFill>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b="0" dirty="0">
                        <a:solidFill>
                          <a:schemeClr val="tx1"/>
                        </a:solidFill>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b="0" dirty="0">
                        <a:solidFill>
                          <a:schemeClr val="tx1"/>
                        </a:solidFill>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b="1" dirty="0">
                        <a:solidFill>
                          <a:srgbClr val="0070C0"/>
                        </a:solidFill>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b="1" dirty="0">
                        <a:solidFill>
                          <a:srgbClr val="0070C0"/>
                        </a:solidFill>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b="1" dirty="0">
                        <a:solidFill>
                          <a:srgbClr val="0070C0"/>
                        </a:solidFill>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b="1" dirty="0">
                          <a:solidFill>
                            <a:srgbClr val="0070C0"/>
                          </a:solidFill>
                          <a:effectLst/>
                          <a:latin typeface="+mn-lt"/>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https://www.hhs.gov/about/agencies/iea/tribal-affairs/about-stac/index.html</a:t>
                      </a:r>
                      <a:endParaRPr lang="en-US" sz="1200" b="1" dirty="0">
                        <a:solidFill>
                          <a:srgbClr val="0070C0"/>
                        </a:solidFill>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b="1" dirty="0">
                          <a:solidFill>
                            <a:srgbClr val="0070C0"/>
                          </a:solidFill>
                          <a:effectLst/>
                          <a:latin typeface="+mn-lt"/>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endParaRPr lang="en-US" sz="1200" b="1" dirty="0">
                        <a:solidFill>
                          <a:srgbClr val="0070C0"/>
                        </a:solidFill>
                        <a:effectLst/>
                        <a:latin typeface="+mn-lt"/>
                        <a:ea typeface="Calibri" panose="020F0502020204030204" pitchFamily="34" charset="0"/>
                        <a:cs typeface="Times New Roman" panose="02020603050405020304" pitchFamily="18" charset="0"/>
                      </a:endParaRPr>
                    </a:p>
                  </a:txBody>
                  <a:tcPr marL="64885" marR="64885" marT="0" marB="0">
                    <a:gradFill>
                      <a:gsLst>
                        <a:gs pos="0">
                          <a:schemeClr val="bg2">
                            <a:tint val="90000"/>
                            <a:lumMod val="110000"/>
                            <a:alpha val="0"/>
                          </a:schemeClr>
                        </a:gs>
                        <a:gs pos="100000">
                          <a:schemeClr val="bg2">
                            <a:shade val="64000"/>
                            <a:lumMod val="98000"/>
                          </a:schemeClr>
                        </a:gs>
                      </a:gsLst>
                      <a:lin ang="5400000" scaled="0"/>
                    </a:gradFill>
                  </a:tcPr>
                </a:tc>
                <a:tc>
                  <a:txBody>
                    <a:bodyPr/>
                    <a:lstStyle/>
                    <a:p>
                      <a:pPr marL="0" marR="0">
                        <a:lnSpc>
                          <a:spcPct val="107000"/>
                        </a:lnSpc>
                        <a:spcBef>
                          <a:spcPts val="0"/>
                        </a:spcBef>
                        <a:spcAft>
                          <a:spcPts val="0"/>
                        </a:spcAft>
                      </a:pPr>
                      <a:r>
                        <a:rPr lang="en-US" sz="1200" dirty="0">
                          <a:effectLst/>
                          <a:latin typeface="+mn-lt"/>
                        </a:rPr>
                        <a:t> Delegates must be elected tribal officials acting in their official capacity as elected officials of their tribe, with authority to act on behalf of the tribe; qualified to represent the views of the Indian tribes in the area that they are nominated.</a:t>
                      </a:r>
                    </a:p>
                    <a:p>
                      <a:pPr marL="0" marR="0">
                        <a:lnSpc>
                          <a:spcPct val="107000"/>
                        </a:lnSpc>
                        <a:spcBef>
                          <a:spcPts val="0"/>
                        </a:spcBef>
                        <a:spcAft>
                          <a:spcPts val="0"/>
                        </a:spcAft>
                      </a:pPr>
                      <a:r>
                        <a:rPr lang="en-US" sz="1200" dirty="0">
                          <a:effectLst/>
                          <a:latin typeface="+mn-lt"/>
                        </a:rPr>
                        <a:t> </a:t>
                      </a:r>
                    </a:p>
                    <a:p>
                      <a:pPr marL="0" marR="0">
                        <a:lnSpc>
                          <a:spcPct val="107000"/>
                        </a:lnSpc>
                        <a:spcBef>
                          <a:spcPts val="0"/>
                        </a:spcBef>
                        <a:spcAft>
                          <a:spcPts val="0"/>
                        </a:spcAft>
                      </a:pPr>
                      <a:r>
                        <a:rPr lang="en-US" sz="1200" dirty="0">
                          <a:effectLst/>
                          <a:latin typeface="+mn-lt"/>
                        </a:rPr>
                        <a:t>Submit official letter or tribal resolution to appoint an elected official or designated tribal official.</a:t>
                      </a:r>
                    </a:p>
                    <a:p>
                      <a:pPr marL="0" marR="0">
                        <a:lnSpc>
                          <a:spcPct val="107000"/>
                        </a:lnSpc>
                        <a:spcBef>
                          <a:spcPts val="0"/>
                        </a:spcBef>
                        <a:spcAft>
                          <a:spcPts val="0"/>
                        </a:spcAft>
                      </a:pPr>
                      <a:r>
                        <a:rPr lang="en-US" sz="1200" dirty="0">
                          <a:effectLst/>
                          <a:latin typeface="+mn-lt"/>
                        </a:rPr>
                        <a:t> </a:t>
                      </a:r>
                    </a:p>
                    <a:p>
                      <a:pPr marL="0" marR="0">
                        <a:lnSpc>
                          <a:spcPct val="107000"/>
                        </a:lnSpc>
                        <a:spcBef>
                          <a:spcPts val="0"/>
                        </a:spcBef>
                        <a:spcAft>
                          <a:spcPts val="0"/>
                        </a:spcAft>
                      </a:pPr>
                      <a:endParaRPr lang="en-US" sz="1200" u="sng" dirty="0">
                        <a:effectLst/>
                        <a:latin typeface="+mn-lt"/>
                        <a:ea typeface="Calibri" panose="020F0502020204030204" pitchFamily="34" charset="0"/>
                        <a:cs typeface="Times New Roman" panose="02020603050405020304" pitchFamily="18" charset="0"/>
                      </a:endParaRPr>
                    </a:p>
                  </a:txBody>
                  <a:tcPr marL="64885" marR="64885" marT="0" marB="0">
                    <a:gradFill>
                      <a:gsLst>
                        <a:gs pos="0">
                          <a:schemeClr val="bg2">
                            <a:tint val="90000"/>
                            <a:lumMod val="110000"/>
                            <a:alpha val="0"/>
                          </a:schemeClr>
                        </a:gs>
                        <a:gs pos="100000">
                          <a:schemeClr val="bg2">
                            <a:shade val="64000"/>
                            <a:lumMod val="98000"/>
                          </a:schemeClr>
                        </a:gs>
                      </a:gsLst>
                      <a:lin ang="5400000" scaled="0"/>
                    </a:gradFill>
                  </a:tcPr>
                </a:tc>
                <a:extLst>
                  <a:ext uri="{0D108BD9-81ED-4DB2-BD59-A6C34878D82A}">
                    <a16:rowId xmlns:a16="http://schemas.microsoft.com/office/drawing/2014/main" val="2718457392"/>
                  </a:ext>
                </a:extLst>
              </a:tr>
            </a:tbl>
          </a:graphicData>
        </a:graphic>
      </p:graphicFrame>
      <p:sp>
        <p:nvSpPr>
          <p:cNvPr id="7" name="TextBox 6">
            <a:extLst>
              <a:ext uri="{FF2B5EF4-FFF2-40B4-BE49-F238E27FC236}">
                <a16:creationId xmlns:a16="http://schemas.microsoft.com/office/drawing/2014/main" id="{AA5A4848-8353-4908-91B4-629DCF2E84A0}"/>
              </a:ext>
            </a:extLst>
          </p:cNvPr>
          <p:cNvSpPr txBox="1"/>
          <p:nvPr/>
        </p:nvSpPr>
        <p:spPr>
          <a:xfrm>
            <a:off x="152400" y="1295400"/>
            <a:ext cx="2078818" cy="2246769"/>
          </a:xfrm>
          <a:prstGeom prst="rect">
            <a:avLst/>
          </a:prstGeom>
          <a:noFill/>
        </p:spPr>
        <p:txBody>
          <a:bodyPr wrap="square" rtlCol="0">
            <a:spAutoFit/>
          </a:bodyPr>
          <a:lstStyle/>
          <a:p>
            <a:pPr algn="ctr"/>
            <a:r>
              <a:rPr lang="en-US" sz="2800" dirty="0">
                <a:solidFill>
                  <a:schemeClr val="bg1"/>
                </a:solidFill>
                <a:latin typeface="+mj-lt"/>
              </a:rPr>
              <a:t>Secretary’s Tribal Advisory Committee (STAC-HHS)</a:t>
            </a:r>
          </a:p>
        </p:txBody>
      </p:sp>
    </p:spTree>
    <p:extLst>
      <p:ext uri="{BB962C8B-B14F-4D97-AF65-F5344CB8AC3E}">
        <p14:creationId xmlns:p14="http://schemas.microsoft.com/office/powerpoint/2010/main" val="15185158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alpha val="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03AE710-7D3C-454B-82CF-49B0093E98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39CC2B4-028D-4241-812D-86DEFC665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9" name="Group 28">
            <a:extLst>
              <a:ext uri="{FF2B5EF4-FFF2-40B4-BE49-F238E27FC236}">
                <a16:creationId xmlns:a16="http://schemas.microsoft.com/office/drawing/2014/main" id="{CA13242B-E02E-4DE0-859A-2A46B775FB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30" name="Freeform 6">
              <a:extLst>
                <a:ext uri="{FF2B5EF4-FFF2-40B4-BE49-F238E27FC236}">
                  <a16:creationId xmlns:a16="http://schemas.microsoft.com/office/drawing/2014/main" id="{5ACFC104-86F4-4D49-B858-F1CA033539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31" name="Freeform 7">
              <a:extLst>
                <a:ext uri="{FF2B5EF4-FFF2-40B4-BE49-F238E27FC236}">
                  <a16:creationId xmlns:a16="http://schemas.microsoft.com/office/drawing/2014/main" id="{80627160-C0E1-4BB7-AA86-D39CB7E794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32" name="Freeform 8">
              <a:extLst>
                <a:ext uri="{FF2B5EF4-FFF2-40B4-BE49-F238E27FC236}">
                  <a16:creationId xmlns:a16="http://schemas.microsoft.com/office/drawing/2014/main" id="{F9C4CF4B-A323-44D9-9FEE-90EFE1D065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33" name="Freeform 9">
              <a:extLst>
                <a:ext uri="{FF2B5EF4-FFF2-40B4-BE49-F238E27FC236}">
                  <a16:creationId xmlns:a16="http://schemas.microsoft.com/office/drawing/2014/main" id="{13E2B3A4-22DB-49DD-A716-388DEC5F8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34" name="Freeform 10">
              <a:extLst>
                <a:ext uri="{FF2B5EF4-FFF2-40B4-BE49-F238E27FC236}">
                  <a16:creationId xmlns:a16="http://schemas.microsoft.com/office/drawing/2014/main" id="{337CB09C-5543-4330-8C3D-354519D8D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35" name="Freeform 11">
              <a:extLst>
                <a:ext uri="{FF2B5EF4-FFF2-40B4-BE49-F238E27FC236}">
                  <a16:creationId xmlns:a16="http://schemas.microsoft.com/office/drawing/2014/main" id="{F54B39E1-DFCE-43D0-80F5-D9256E47DF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4" name="Slide Number Placeholder 3"/>
          <p:cNvSpPr>
            <a:spLocks noGrp="1"/>
          </p:cNvSpPr>
          <p:nvPr>
            <p:ph type="sldNum" sz="quarter" idx="12"/>
          </p:nvPr>
        </p:nvSpPr>
        <p:spPr>
          <a:xfrm>
            <a:off x="8382000" y="6048375"/>
            <a:ext cx="413375" cy="365125"/>
          </a:xfrm>
        </p:spPr>
        <p:txBody>
          <a:bodyPr>
            <a:normAutofit/>
          </a:bodyPr>
          <a:lstStyle/>
          <a:p>
            <a:pPr>
              <a:spcAft>
                <a:spcPts val="600"/>
              </a:spcAft>
            </a:pPr>
            <a:fld id="{D658FDE9-3B55-447C-9C70-697C40FE902E}" type="slidenum">
              <a:rPr lang="en-US" smtClean="0"/>
              <a:pPr>
                <a:spcAft>
                  <a:spcPts val="600"/>
                </a:spcAft>
              </a:pPr>
              <a:t>17</a:t>
            </a:fld>
            <a:endParaRPr lang="en-US" dirty="0"/>
          </a:p>
        </p:txBody>
      </p:sp>
      <p:graphicFrame>
        <p:nvGraphicFramePr>
          <p:cNvPr id="5" name="Content Placeholder 4">
            <a:extLst>
              <a:ext uri="{FF2B5EF4-FFF2-40B4-BE49-F238E27FC236}">
                <a16:creationId xmlns:a16="http://schemas.microsoft.com/office/drawing/2014/main" id="{226E85D2-6F27-4B86-8548-238E25474FED}"/>
              </a:ext>
            </a:extLst>
          </p:cNvPr>
          <p:cNvGraphicFramePr>
            <a:graphicFrameLocks noGrp="1"/>
          </p:cNvGraphicFramePr>
          <p:nvPr>
            <p:ph idx="1"/>
            <p:extLst>
              <p:ext uri="{D42A27DB-BD31-4B8C-83A1-F6EECF244321}">
                <p14:modId xmlns:p14="http://schemas.microsoft.com/office/powerpoint/2010/main" val="773208203"/>
              </p:ext>
            </p:extLst>
          </p:nvPr>
        </p:nvGraphicFramePr>
        <p:xfrm>
          <a:off x="3532572" y="542751"/>
          <a:ext cx="5426929" cy="5166678"/>
        </p:xfrm>
        <a:graphic>
          <a:graphicData uri="http://schemas.openxmlformats.org/drawingml/2006/table">
            <a:tbl>
              <a:tblPr firstRow="1" firstCol="1" bandRow="1">
                <a:tableStyleId>{3B4B98B0-60AC-42C2-AFA5-B58CD77FA1E5}</a:tableStyleId>
              </a:tblPr>
              <a:tblGrid>
                <a:gridCol w="2724463">
                  <a:extLst>
                    <a:ext uri="{9D8B030D-6E8A-4147-A177-3AD203B41FA5}">
                      <a16:colId xmlns:a16="http://schemas.microsoft.com/office/drawing/2014/main" val="3461214684"/>
                    </a:ext>
                  </a:extLst>
                </a:gridCol>
                <a:gridCol w="2702466">
                  <a:extLst>
                    <a:ext uri="{9D8B030D-6E8A-4147-A177-3AD203B41FA5}">
                      <a16:colId xmlns:a16="http://schemas.microsoft.com/office/drawing/2014/main" val="471480931"/>
                    </a:ext>
                  </a:extLst>
                </a:gridCol>
              </a:tblGrid>
              <a:tr h="0">
                <a:tc>
                  <a:txBody>
                    <a:bodyPr/>
                    <a:lstStyle/>
                    <a:p>
                      <a:pPr marL="0" marR="0" algn="ctr">
                        <a:lnSpc>
                          <a:spcPct val="107000"/>
                        </a:lnSpc>
                        <a:spcBef>
                          <a:spcPts val="0"/>
                        </a:spcBef>
                        <a:spcAft>
                          <a:spcPts val="0"/>
                        </a:spcAft>
                      </a:pPr>
                      <a:r>
                        <a:rPr lang="en-US" sz="1500" dirty="0">
                          <a:effectLst/>
                          <a:latin typeface="+mn-lt"/>
                          <a:ea typeface="Calibri" panose="020F0502020204030204" pitchFamily="34" charset="0"/>
                          <a:cs typeface="Times New Roman" panose="02020603050405020304" pitchFamily="18" charset="0"/>
                        </a:rPr>
                        <a:t>TLDC COMMITTEE DESCRIPTION</a:t>
                      </a:r>
                    </a:p>
                  </a:txBody>
                  <a:tcPr marL="64885" marR="64885" marT="0" marB="0">
                    <a:gradFill>
                      <a:gsLst>
                        <a:gs pos="0">
                          <a:schemeClr val="bg2">
                            <a:tint val="90000"/>
                            <a:lumMod val="110000"/>
                          </a:schemeClr>
                        </a:gs>
                        <a:gs pos="100000">
                          <a:schemeClr val="bg2">
                            <a:shade val="64000"/>
                            <a:lumMod val="98000"/>
                          </a:schemeClr>
                        </a:gs>
                      </a:gsLst>
                      <a:lin ang="5400000" scaled="0"/>
                    </a:gradFill>
                  </a:tcPr>
                </a:tc>
                <a:tc>
                  <a:txBody>
                    <a:bodyPr/>
                    <a:lstStyle/>
                    <a:p>
                      <a:pPr marL="0" marR="0" algn="ctr">
                        <a:lnSpc>
                          <a:spcPct val="107000"/>
                        </a:lnSpc>
                        <a:spcBef>
                          <a:spcPts val="0"/>
                        </a:spcBef>
                        <a:spcAft>
                          <a:spcPts val="0"/>
                        </a:spcAft>
                      </a:pPr>
                      <a:r>
                        <a:rPr lang="en-US" sz="1500" dirty="0">
                          <a:effectLst/>
                          <a:latin typeface="+mn-lt"/>
                        </a:rPr>
                        <a:t>APPOINTMENT PROTOCOL</a:t>
                      </a:r>
                      <a:endParaRPr lang="en-US" sz="1500" dirty="0">
                        <a:effectLst/>
                        <a:latin typeface="+mn-lt"/>
                        <a:ea typeface="Calibri" panose="020F0502020204030204" pitchFamily="34" charset="0"/>
                        <a:cs typeface="Times New Roman" panose="02020603050405020304" pitchFamily="18" charset="0"/>
                      </a:endParaRPr>
                    </a:p>
                  </a:txBody>
                  <a:tcPr marL="64885" marR="64885" marT="0" marB="0">
                    <a:gradFill>
                      <a:gsLst>
                        <a:gs pos="0">
                          <a:schemeClr val="bg2">
                            <a:tint val="90000"/>
                            <a:lumMod val="110000"/>
                          </a:schemeClr>
                        </a:gs>
                        <a:gs pos="100000">
                          <a:schemeClr val="bg2">
                            <a:shade val="64000"/>
                            <a:lumMod val="98000"/>
                          </a:schemeClr>
                        </a:gs>
                      </a:gsLst>
                      <a:lin ang="5400000" scaled="0"/>
                    </a:gradFill>
                  </a:tcPr>
                </a:tc>
                <a:extLst>
                  <a:ext uri="{0D108BD9-81ED-4DB2-BD59-A6C34878D82A}">
                    <a16:rowId xmlns:a16="http://schemas.microsoft.com/office/drawing/2014/main" val="762770242"/>
                  </a:ext>
                </a:extLst>
              </a:tr>
              <a:tr h="3277354">
                <a:tc>
                  <a:txBody>
                    <a:bodyPr/>
                    <a:lstStyle/>
                    <a:p>
                      <a:pPr marL="0" marR="0">
                        <a:lnSpc>
                          <a:spcPct val="107000"/>
                        </a:lnSpc>
                        <a:spcBef>
                          <a:spcPts val="0"/>
                        </a:spcBef>
                        <a:spcAft>
                          <a:spcPts val="0"/>
                        </a:spcAft>
                      </a:pPr>
                      <a:r>
                        <a:rPr lang="en-US" sz="1200" b="0" dirty="0">
                          <a:solidFill>
                            <a:schemeClr val="tx1"/>
                          </a:solidFill>
                          <a:effectLst/>
                          <a:latin typeface="+mn-lt"/>
                          <a:ea typeface="Calibri" panose="020F0502020204030204" pitchFamily="34" charset="0"/>
                          <a:cs typeface="Times New Roman" panose="02020603050405020304" pitchFamily="18" charset="0"/>
                        </a:rPr>
                        <a:t>The Tribal Leaders Diabetes Committee (TLDC) makes recommendations to the IHS Director on broad-based policy and advocacy priorities for diabetes and related chronic conditions.  The Committee includes one elected Tribal Leader from each of the 12 IHS Areas, one federal representative, and one technical advisory from each of the following groups: Direct Service Tribes Advisory Committee, National Congress of American Indians, National Council of Urban Indian Health, National Indian Health Board, and Tribal Self-Governance Advisory Committee. </a:t>
                      </a:r>
                    </a:p>
                    <a:p>
                      <a:pPr marL="0" marR="0">
                        <a:lnSpc>
                          <a:spcPct val="107000"/>
                        </a:lnSpc>
                        <a:spcBef>
                          <a:spcPts val="0"/>
                        </a:spcBef>
                        <a:spcAft>
                          <a:spcPts val="0"/>
                        </a:spcAft>
                      </a:pPr>
                      <a:endParaRPr lang="en-US" sz="1200" b="0" dirty="0">
                        <a:solidFill>
                          <a:schemeClr val="tx1"/>
                        </a:solidFill>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b="0" dirty="0">
                        <a:solidFill>
                          <a:schemeClr val="tx1"/>
                        </a:solidFill>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b="0" dirty="0">
                        <a:solidFill>
                          <a:schemeClr val="tx1"/>
                        </a:solidFill>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b="1" dirty="0">
                        <a:solidFill>
                          <a:srgbClr val="0070C0"/>
                        </a:solidFill>
                        <a:effectLst/>
                        <a:latin typeface="+mn-lt"/>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endParaRPr>
                    </a:p>
                    <a:p>
                      <a:pPr marL="0" marR="0">
                        <a:lnSpc>
                          <a:spcPct val="107000"/>
                        </a:lnSpc>
                        <a:spcBef>
                          <a:spcPts val="0"/>
                        </a:spcBef>
                        <a:spcAft>
                          <a:spcPts val="0"/>
                        </a:spcAft>
                      </a:pPr>
                      <a:endParaRPr lang="en-US" sz="1200" b="1" dirty="0">
                        <a:solidFill>
                          <a:srgbClr val="0070C0"/>
                        </a:solidFill>
                        <a:effectLst/>
                        <a:latin typeface="+mn-lt"/>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endParaRPr>
                    </a:p>
                    <a:p>
                      <a:pPr marL="0" marR="0">
                        <a:lnSpc>
                          <a:spcPct val="107000"/>
                        </a:lnSpc>
                        <a:spcBef>
                          <a:spcPts val="0"/>
                        </a:spcBef>
                        <a:spcAft>
                          <a:spcPts val="0"/>
                        </a:spcAft>
                      </a:pPr>
                      <a:r>
                        <a:rPr lang="en-US" sz="1200" b="1" dirty="0">
                          <a:solidFill>
                            <a:srgbClr val="0070C0"/>
                          </a:solidFill>
                          <a:effectLst/>
                          <a:latin typeface="+mn-lt"/>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https://www.ihs.gov/diabetes/about-us/tribal-leaders-diabetes-committee-tldc/</a:t>
                      </a:r>
                      <a:endParaRPr lang="en-US" sz="1200" b="1" dirty="0">
                        <a:solidFill>
                          <a:srgbClr val="0070C0"/>
                        </a:solidFill>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b="1" dirty="0">
                          <a:solidFill>
                            <a:srgbClr val="0070C0"/>
                          </a:solidFill>
                          <a:effectLst/>
                          <a:latin typeface="+mn-lt"/>
                          <a:ea typeface="Calibri" panose="020F0502020204030204" pitchFamily="34" charset="0"/>
                          <a:cs typeface="Times New Roman" panose="02020603050405020304" pitchFamily="18" charset="0"/>
                        </a:rPr>
                        <a:t>  </a:t>
                      </a:r>
                    </a:p>
                  </a:txBody>
                  <a:tcPr marL="64885" marR="64885" marT="0" marB="0">
                    <a:gradFill>
                      <a:gsLst>
                        <a:gs pos="0">
                          <a:schemeClr val="bg2">
                            <a:tint val="90000"/>
                            <a:lumMod val="110000"/>
                            <a:alpha val="0"/>
                          </a:schemeClr>
                        </a:gs>
                        <a:gs pos="100000">
                          <a:schemeClr val="bg2">
                            <a:shade val="64000"/>
                            <a:lumMod val="98000"/>
                          </a:schemeClr>
                        </a:gs>
                      </a:gsLst>
                      <a:lin ang="5400000" scaled="0"/>
                    </a:gradFill>
                  </a:tcPr>
                </a:tc>
                <a:tc>
                  <a:txBody>
                    <a:bodyPr/>
                    <a:lstStyle/>
                    <a:p>
                      <a:pPr marL="0" marR="0">
                        <a:lnSpc>
                          <a:spcPct val="107000"/>
                        </a:lnSpc>
                        <a:spcBef>
                          <a:spcPts val="0"/>
                        </a:spcBef>
                        <a:spcAft>
                          <a:spcPts val="0"/>
                        </a:spcAft>
                      </a:pPr>
                      <a:r>
                        <a:rPr lang="en-US" sz="1200" dirty="0">
                          <a:effectLst/>
                          <a:latin typeface="+mn-lt"/>
                        </a:rPr>
                        <a:t> Delegates must be elected tribal officials acting in their official capacity as elected officials of their tribe, with authority to act on behalf of the tribe; qualified to represent the views of the Indian tribes in the area that they are nominated.</a:t>
                      </a:r>
                    </a:p>
                    <a:p>
                      <a:pPr marL="0" marR="0">
                        <a:lnSpc>
                          <a:spcPct val="107000"/>
                        </a:lnSpc>
                        <a:spcBef>
                          <a:spcPts val="0"/>
                        </a:spcBef>
                        <a:spcAft>
                          <a:spcPts val="0"/>
                        </a:spcAft>
                      </a:pPr>
                      <a:r>
                        <a:rPr lang="en-US" sz="1200" dirty="0">
                          <a:effectLst/>
                          <a:latin typeface="+mn-lt"/>
                        </a:rPr>
                        <a:t> </a:t>
                      </a:r>
                    </a:p>
                    <a:p>
                      <a:pPr marL="0" marR="0">
                        <a:lnSpc>
                          <a:spcPct val="107000"/>
                        </a:lnSpc>
                        <a:spcBef>
                          <a:spcPts val="0"/>
                        </a:spcBef>
                        <a:spcAft>
                          <a:spcPts val="0"/>
                        </a:spcAft>
                      </a:pPr>
                      <a:r>
                        <a:rPr lang="en-US" sz="1200" dirty="0">
                          <a:effectLst/>
                          <a:latin typeface="+mn-lt"/>
                        </a:rPr>
                        <a:t>Submit official letter or tribal resolution to appoint an elected official or designated tribal official.</a:t>
                      </a:r>
                    </a:p>
                    <a:p>
                      <a:pPr marL="0" marR="0">
                        <a:lnSpc>
                          <a:spcPct val="107000"/>
                        </a:lnSpc>
                        <a:spcBef>
                          <a:spcPts val="0"/>
                        </a:spcBef>
                        <a:spcAft>
                          <a:spcPts val="0"/>
                        </a:spcAft>
                      </a:pPr>
                      <a:r>
                        <a:rPr lang="en-US" sz="1200" dirty="0">
                          <a:effectLst/>
                          <a:latin typeface="+mn-lt"/>
                        </a:rPr>
                        <a:t> </a:t>
                      </a:r>
                    </a:p>
                    <a:p>
                      <a:pPr marL="0" marR="0">
                        <a:lnSpc>
                          <a:spcPct val="107000"/>
                        </a:lnSpc>
                        <a:spcBef>
                          <a:spcPts val="0"/>
                        </a:spcBef>
                        <a:spcAft>
                          <a:spcPts val="0"/>
                        </a:spcAft>
                      </a:pPr>
                      <a:endParaRPr lang="en-US" sz="1200" u="sng" dirty="0">
                        <a:effectLst/>
                        <a:latin typeface="+mn-lt"/>
                        <a:ea typeface="Calibri" panose="020F0502020204030204" pitchFamily="34" charset="0"/>
                        <a:cs typeface="Times New Roman" panose="02020603050405020304" pitchFamily="18" charset="0"/>
                      </a:endParaRPr>
                    </a:p>
                  </a:txBody>
                  <a:tcPr marL="64885" marR="64885" marT="0" marB="0">
                    <a:gradFill>
                      <a:gsLst>
                        <a:gs pos="0">
                          <a:schemeClr val="bg2">
                            <a:tint val="90000"/>
                            <a:lumMod val="110000"/>
                            <a:alpha val="0"/>
                          </a:schemeClr>
                        </a:gs>
                        <a:gs pos="100000">
                          <a:schemeClr val="bg2">
                            <a:shade val="64000"/>
                            <a:lumMod val="98000"/>
                          </a:schemeClr>
                        </a:gs>
                      </a:gsLst>
                      <a:lin ang="5400000" scaled="0"/>
                    </a:gradFill>
                  </a:tcPr>
                </a:tc>
                <a:extLst>
                  <a:ext uri="{0D108BD9-81ED-4DB2-BD59-A6C34878D82A}">
                    <a16:rowId xmlns:a16="http://schemas.microsoft.com/office/drawing/2014/main" val="2718457392"/>
                  </a:ext>
                </a:extLst>
              </a:tr>
            </a:tbl>
          </a:graphicData>
        </a:graphic>
      </p:graphicFrame>
      <p:sp>
        <p:nvSpPr>
          <p:cNvPr id="7" name="TextBox 6">
            <a:extLst>
              <a:ext uri="{FF2B5EF4-FFF2-40B4-BE49-F238E27FC236}">
                <a16:creationId xmlns:a16="http://schemas.microsoft.com/office/drawing/2014/main" id="{AA5A4848-8353-4908-91B4-629DCF2E84A0}"/>
              </a:ext>
            </a:extLst>
          </p:cNvPr>
          <p:cNvSpPr txBox="1"/>
          <p:nvPr/>
        </p:nvSpPr>
        <p:spPr>
          <a:xfrm>
            <a:off x="152400" y="1295400"/>
            <a:ext cx="2078818" cy="2246769"/>
          </a:xfrm>
          <a:prstGeom prst="rect">
            <a:avLst/>
          </a:prstGeom>
          <a:noFill/>
        </p:spPr>
        <p:txBody>
          <a:bodyPr wrap="square" rtlCol="0">
            <a:spAutoFit/>
          </a:bodyPr>
          <a:lstStyle/>
          <a:p>
            <a:pPr algn="ctr"/>
            <a:r>
              <a:rPr lang="en-US" sz="2800" dirty="0">
                <a:solidFill>
                  <a:schemeClr val="bg1"/>
                </a:solidFill>
                <a:latin typeface="+mj-lt"/>
              </a:rPr>
              <a:t>Tribal Leaders Diabetes Committee (TLDC)</a:t>
            </a:r>
          </a:p>
        </p:txBody>
      </p:sp>
    </p:spTree>
    <p:extLst>
      <p:ext uri="{BB962C8B-B14F-4D97-AF65-F5344CB8AC3E}">
        <p14:creationId xmlns:p14="http://schemas.microsoft.com/office/powerpoint/2010/main" val="26660923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20" name="Rectangle 8">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10">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title"/>
          </p:nvPr>
        </p:nvSpPr>
        <p:spPr>
          <a:xfrm>
            <a:off x="372084" y="685801"/>
            <a:ext cx="2057400" cy="5105400"/>
          </a:xfrm>
        </p:spPr>
        <p:txBody>
          <a:bodyPr>
            <a:normAutofit/>
          </a:bodyPr>
          <a:lstStyle/>
          <a:p>
            <a:pPr algn="l"/>
            <a:r>
              <a:rPr lang="en-US" sz="2800" b="1">
                <a:solidFill>
                  <a:srgbClr val="FFFFFF"/>
                </a:solidFill>
                <a:latin typeface="Papyrus" pitchFamily="66" charset="0"/>
              </a:rPr>
              <a:t>Non-Federal Advisory Committee Act (FACA)</a:t>
            </a:r>
          </a:p>
        </p:txBody>
      </p:sp>
      <p:grpSp>
        <p:nvGrpSpPr>
          <p:cNvPr id="13" name="Group 12">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14"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5"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6"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7"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8"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9"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3" name="Content Placeholder 2"/>
          <p:cNvSpPr>
            <a:spLocks noGrp="1"/>
          </p:cNvSpPr>
          <p:nvPr>
            <p:ph idx="1"/>
          </p:nvPr>
        </p:nvSpPr>
        <p:spPr>
          <a:xfrm>
            <a:off x="3532572" y="756969"/>
            <a:ext cx="5459028" cy="5105400"/>
          </a:xfrm>
        </p:spPr>
        <p:txBody>
          <a:bodyPr>
            <a:normAutofit/>
          </a:bodyPr>
          <a:lstStyle/>
          <a:p>
            <a:pPr marL="400050"/>
            <a:r>
              <a:rPr lang="en-US" sz="1700" dirty="0"/>
              <a:t>National Congress of American Indians (NCAI)</a:t>
            </a:r>
          </a:p>
          <a:p>
            <a:pPr marL="400050"/>
            <a:r>
              <a:rPr lang="en-US" sz="1700" dirty="0"/>
              <a:t>National Indian Health Board (NIHB)</a:t>
            </a:r>
          </a:p>
          <a:p>
            <a:pPr marL="400050"/>
            <a:r>
              <a:rPr lang="en-US" sz="1700" dirty="0"/>
              <a:t>I.H.S. Contract Support Costs Workgroup (CDC-WG)</a:t>
            </a:r>
          </a:p>
          <a:p>
            <a:pPr marL="400050"/>
            <a:r>
              <a:rPr lang="en-US" sz="1700" dirty="0"/>
              <a:t>Tribal Self Governance Advisory Committee (TSGAC)</a:t>
            </a:r>
          </a:p>
          <a:p>
            <a:pPr marL="400050"/>
            <a:r>
              <a:rPr lang="en-US" sz="1700" dirty="0"/>
              <a:t>I.H.S. Information System Advisory Committee (ISAC)</a:t>
            </a:r>
          </a:p>
          <a:p>
            <a:pPr marL="400050"/>
            <a:r>
              <a:rPr lang="en-US" sz="1700" dirty="0"/>
              <a:t>BIA Budget Formulation Workgroup (TIBC)</a:t>
            </a:r>
          </a:p>
        </p:txBody>
      </p:sp>
      <p:sp>
        <p:nvSpPr>
          <p:cNvPr id="4" name="Slide Number Placeholder 3"/>
          <p:cNvSpPr>
            <a:spLocks noGrp="1"/>
          </p:cNvSpPr>
          <p:nvPr>
            <p:ph type="sldNum" sz="quarter" idx="12"/>
          </p:nvPr>
        </p:nvSpPr>
        <p:spPr>
          <a:xfrm>
            <a:off x="8382000" y="5995059"/>
            <a:ext cx="413375" cy="365125"/>
          </a:xfrm>
        </p:spPr>
        <p:txBody>
          <a:bodyPr>
            <a:normAutofit/>
          </a:bodyPr>
          <a:lstStyle/>
          <a:p>
            <a:pPr>
              <a:spcAft>
                <a:spcPts val="600"/>
              </a:spcAft>
            </a:pPr>
            <a:fld id="{D658FDE9-3B55-447C-9C70-697C40FE902E}" type="slidenum">
              <a:rPr lang="en-US" smtClean="0"/>
              <a:pPr>
                <a:spcAft>
                  <a:spcPts val="600"/>
                </a:spcAft>
              </a:pPr>
              <a:t>18</a:t>
            </a:fld>
            <a:endParaRPr lang="en-US" dirty="0"/>
          </a:p>
        </p:txBody>
      </p:sp>
    </p:spTree>
    <p:extLst>
      <p:ext uri="{BB962C8B-B14F-4D97-AF65-F5344CB8AC3E}">
        <p14:creationId xmlns:p14="http://schemas.microsoft.com/office/powerpoint/2010/main" val="37086681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lumMod val="95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03AE710-7D3C-454B-82CF-49B0093E98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39CC2B4-028D-4241-812D-86DEFC665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9" name="Group 28">
            <a:extLst>
              <a:ext uri="{FF2B5EF4-FFF2-40B4-BE49-F238E27FC236}">
                <a16:creationId xmlns:a16="http://schemas.microsoft.com/office/drawing/2014/main" id="{CA13242B-E02E-4DE0-859A-2A46B775FB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30" name="Freeform 6">
              <a:extLst>
                <a:ext uri="{FF2B5EF4-FFF2-40B4-BE49-F238E27FC236}">
                  <a16:creationId xmlns:a16="http://schemas.microsoft.com/office/drawing/2014/main" id="{5ACFC104-86F4-4D49-B858-F1CA033539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31" name="Freeform 7">
              <a:extLst>
                <a:ext uri="{FF2B5EF4-FFF2-40B4-BE49-F238E27FC236}">
                  <a16:creationId xmlns:a16="http://schemas.microsoft.com/office/drawing/2014/main" id="{80627160-C0E1-4BB7-AA86-D39CB7E794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32" name="Freeform 8">
              <a:extLst>
                <a:ext uri="{FF2B5EF4-FFF2-40B4-BE49-F238E27FC236}">
                  <a16:creationId xmlns:a16="http://schemas.microsoft.com/office/drawing/2014/main" id="{F9C4CF4B-A323-44D9-9FEE-90EFE1D065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33" name="Freeform 9">
              <a:extLst>
                <a:ext uri="{FF2B5EF4-FFF2-40B4-BE49-F238E27FC236}">
                  <a16:creationId xmlns:a16="http://schemas.microsoft.com/office/drawing/2014/main" id="{13E2B3A4-22DB-49DD-A716-388DEC5F8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34" name="Freeform 10">
              <a:extLst>
                <a:ext uri="{FF2B5EF4-FFF2-40B4-BE49-F238E27FC236}">
                  <a16:creationId xmlns:a16="http://schemas.microsoft.com/office/drawing/2014/main" id="{337CB09C-5543-4330-8C3D-354519D8D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35" name="Freeform 11">
              <a:extLst>
                <a:ext uri="{FF2B5EF4-FFF2-40B4-BE49-F238E27FC236}">
                  <a16:creationId xmlns:a16="http://schemas.microsoft.com/office/drawing/2014/main" id="{F54B39E1-DFCE-43D0-80F5-D9256E47DF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4" name="Slide Number Placeholder 3"/>
          <p:cNvSpPr>
            <a:spLocks noGrp="1"/>
          </p:cNvSpPr>
          <p:nvPr>
            <p:ph type="sldNum" sz="quarter" idx="12"/>
          </p:nvPr>
        </p:nvSpPr>
        <p:spPr>
          <a:xfrm>
            <a:off x="8445362" y="5971729"/>
            <a:ext cx="413375" cy="365125"/>
          </a:xfrm>
        </p:spPr>
        <p:txBody>
          <a:bodyPr>
            <a:normAutofit/>
          </a:bodyPr>
          <a:lstStyle/>
          <a:p>
            <a:pPr>
              <a:spcAft>
                <a:spcPts val="600"/>
              </a:spcAft>
            </a:pPr>
            <a:fld id="{D658FDE9-3B55-447C-9C70-697C40FE902E}" type="slidenum">
              <a:rPr lang="en-US" smtClean="0"/>
              <a:pPr>
                <a:spcAft>
                  <a:spcPts val="600"/>
                </a:spcAft>
              </a:pPr>
              <a:t>19</a:t>
            </a:fld>
            <a:endParaRPr lang="en-US" dirty="0"/>
          </a:p>
        </p:txBody>
      </p:sp>
      <p:graphicFrame>
        <p:nvGraphicFramePr>
          <p:cNvPr id="5" name="Content Placeholder 4">
            <a:extLst>
              <a:ext uri="{FF2B5EF4-FFF2-40B4-BE49-F238E27FC236}">
                <a16:creationId xmlns:a16="http://schemas.microsoft.com/office/drawing/2014/main" id="{226E85D2-6F27-4B86-8548-238E25474FED}"/>
              </a:ext>
            </a:extLst>
          </p:cNvPr>
          <p:cNvGraphicFramePr>
            <a:graphicFrameLocks noGrp="1"/>
          </p:cNvGraphicFramePr>
          <p:nvPr>
            <p:ph idx="1"/>
            <p:extLst>
              <p:ext uri="{D42A27DB-BD31-4B8C-83A1-F6EECF244321}">
                <p14:modId xmlns:p14="http://schemas.microsoft.com/office/powerpoint/2010/main" val="1861317691"/>
              </p:ext>
            </p:extLst>
          </p:nvPr>
        </p:nvGraphicFramePr>
        <p:xfrm>
          <a:off x="3581155" y="444708"/>
          <a:ext cx="5277582" cy="5462495"/>
        </p:xfrm>
        <a:graphic>
          <a:graphicData uri="http://schemas.openxmlformats.org/drawingml/2006/table">
            <a:tbl>
              <a:tblPr firstRow="1" firstCol="1" bandRow="1">
                <a:tableStyleId>{3B4B98B0-60AC-42C2-AFA5-B58CD77FA1E5}</a:tableStyleId>
              </a:tblPr>
              <a:tblGrid>
                <a:gridCol w="2649487">
                  <a:extLst>
                    <a:ext uri="{9D8B030D-6E8A-4147-A177-3AD203B41FA5}">
                      <a16:colId xmlns:a16="http://schemas.microsoft.com/office/drawing/2014/main" val="3461214684"/>
                    </a:ext>
                  </a:extLst>
                </a:gridCol>
                <a:gridCol w="2628095">
                  <a:extLst>
                    <a:ext uri="{9D8B030D-6E8A-4147-A177-3AD203B41FA5}">
                      <a16:colId xmlns:a16="http://schemas.microsoft.com/office/drawing/2014/main" val="471480931"/>
                    </a:ext>
                  </a:extLst>
                </a:gridCol>
              </a:tblGrid>
              <a:tr h="469344">
                <a:tc>
                  <a:txBody>
                    <a:bodyPr/>
                    <a:lstStyle/>
                    <a:p>
                      <a:pPr marL="0" marR="0" algn="ctr">
                        <a:lnSpc>
                          <a:spcPct val="107000"/>
                        </a:lnSpc>
                        <a:spcBef>
                          <a:spcPts val="0"/>
                        </a:spcBef>
                        <a:spcAft>
                          <a:spcPts val="0"/>
                        </a:spcAft>
                      </a:pPr>
                      <a:r>
                        <a:rPr lang="en-US" sz="1500" dirty="0">
                          <a:effectLst/>
                          <a:latin typeface="+mn-lt"/>
                          <a:ea typeface="Calibri" panose="020F0502020204030204" pitchFamily="34" charset="0"/>
                          <a:cs typeface="Times New Roman" panose="02020603050405020304" pitchFamily="18" charset="0"/>
                        </a:rPr>
                        <a:t>NCAI COMMITTEE DESCRIPTION</a:t>
                      </a:r>
                    </a:p>
                  </a:txBody>
                  <a:tcPr marL="64885" marR="64885" marT="0" marB="0">
                    <a:gradFill>
                      <a:gsLst>
                        <a:gs pos="0">
                          <a:schemeClr val="bg2">
                            <a:tint val="90000"/>
                            <a:lumMod val="110000"/>
                          </a:schemeClr>
                        </a:gs>
                        <a:gs pos="100000">
                          <a:schemeClr val="bg2">
                            <a:shade val="64000"/>
                            <a:lumMod val="98000"/>
                          </a:schemeClr>
                        </a:gs>
                      </a:gsLst>
                      <a:lin ang="5400000" scaled="0"/>
                    </a:gradFill>
                  </a:tcPr>
                </a:tc>
                <a:tc>
                  <a:txBody>
                    <a:bodyPr/>
                    <a:lstStyle/>
                    <a:p>
                      <a:pPr marL="0" marR="0" algn="ctr">
                        <a:lnSpc>
                          <a:spcPct val="107000"/>
                        </a:lnSpc>
                        <a:spcBef>
                          <a:spcPts val="0"/>
                        </a:spcBef>
                        <a:spcAft>
                          <a:spcPts val="0"/>
                        </a:spcAft>
                      </a:pPr>
                      <a:r>
                        <a:rPr lang="en-US" sz="1500" dirty="0">
                          <a:effectLst/>
                          <a:latin typeface="+mn-lt"/>
                        </a:rPr>
                        <a:t>APPOINTMENT PROTOCOL</a:t>
                      </a:r>
                      <a:endParaRPr lang="en-US" sz="1500" dirty="0">
                        <a:effectLst/>
                        <a:latin typeface="+mn-lt"/>
                        <a:ea typeface="Calibri" panose="020F0502020204030204" pitchFamily="34" charset="0"/>
                        <a:cs typeface="Times New Roman" panose="02020603050405020304" pitchFamily="18" charset="0"/>
                      </a:endParaRPr>
                    </a:p>
                  </a:txBody>
                  <a:tcPr marL="64885" marR="64885" marT="0" marB="0">
                    <a:gradFill>
                      <a:gsLst>
                        <a:gs pos="0">
                          <a:schemeClr val="bg2">
                            <a:tint val="90000"/>
                            <a:lumMod val="110000"/>
                          </a:schemeClr>
                        </a:gs>
                        <a:gs pos="100000">
                          <a:schemeClr val="bg2">
                            <a:shade val="64000"/>
                            <a:lumMod val="98000"/>
                          </a:schemeClr>
                        </a:gs>
                      </a:gsLst>
                      <a:lin ang="5400000" scaled="0"/>
                    </a:gradFill>
                  </a:tcPr>
                </a:tc>
                <a:extLst>
                  <a:ext uri="{0D108BD9-81ED-4DB2-BD59-A6C34878D82A}">
                    <a16:rowId xmlns:a16="http://schemas.microsoft.com/office/drawing/2014/main" val="762770242"/>
                  </a:ext>
                </a:extLst>
              </a:tr>
              <a:tr h="4984149">
                <a:tc>
                  <a:txBody>
                    <a:bodyPr/>
                    <a:lstStyle/>
                    <a:p>
                      <a:pPr marL="0" marR="0">
                        <a:lnSpc>
                          <a:spcPct val="107000"/>
                        </a:lnSpc>
                        <a:spcBef>
                          <a:spcPts val="0"/>
                        </a:spcBef>
                        <a:spcAft>
                          <a:spcPts val="0"/>
                        </a:spcAft>
                      </a:pPr>
                      <a:r>
                        <a:rPr lang="en-US" sz="1200" b="0" dirty="0">
                          <a:solidFill>
                            <a:schemeClr val="tx1"/>
                          </a:solidFill>
                          <a:effectLst/>
                          <a:latin typeface="+mn-lt"/>
                          <a:ea typeface="Calibri" panose="020F0502020204030204" pitchFamily="34" charset="0"/>
                          <a:cs typeface="Times New Roman" panose="02020603050405020304" pitchFamily="18" charset="0"/>
                        </a:rPr>
                        <a:t>The National Congress of American Indians, founded in 1944, is the oldest, largest and most representative American Indian and Alaska Native organization serving the broad interests of tribal governments and communities. </a:t>
                      </a:r>
                    </a:p>
                    <a:p>
                      <a:pPr marL="0" marR="0">
                        <a:lnSpc>
                          <a:spcPct val="107000"/>
                        </a:lnSpc>
                        <a:spcBef>
                          <a:spcPts val="0"/>
                        </a:spcBef>
                        <a:spcAft>
                          <a:spcPts val="0"/>
                        </a:spcAft>
                      </a:pPr>
                      <a:endParaRPr lang="en-US" sz="1200" b="1" dirty="0">
                        <a:solidFill>
                          <a:srgbClr val="0070C0"/>
                        </a:solidFill>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b="1" dirty="0">
                        <a:solidFill>
                          <a:srgbClr val="0070C0"/>
                        </a:solidFill>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b="1" dirty="0">
                        <a:solidFill>
                          <a:srgbClr val="0070C0"/>
                        </a:solidFill>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b="1" dirty="0">
                        <a:solidFill>
                          <a:srgbClr val="0070C0"/>
                        </a:solidFill>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b="1" dirty="0">
                        <a:solidFill>
                          <a:srgbClr val="0070C0"/>
                        </a:solidFill>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b="1" dirty="0">
                        <a:solidFill>
                          <a:srgbClr val="0070C0"/>
                        </a:solidFill>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b="1" dirty="0">
                        <a:solidFill>
                          <a:srgbClr val="0070C0"/>
                        </a:solidFill>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b="1" dirty="0">
                        <a:solidFill>
                          <a:srgbClr val="0070C0"/>
                        </a:solidFill>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b="1" dirty="0">
                        <a:solidFill>
                          <a:srgbClr val="0070C0"/>
                        </a:solidFill>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b="1" dirty="0">
                        <a:solidFill>
                          <a:srgbClr val="0070C0"/>
                        </a:solidFill>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b="1" dirty="0">
                        <a:solidFill>
                          <a:srgbClr val="0070C0"/>
                        </a:solidFill>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b="1" dirty="0">
                        <a:solidFill>
                          <a:srgbClr val="0070C0"/>
                        </a:solidFill>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b="1" dirty="0">
                        <a:solidFill>
                          <a:srgbClr val="0070C0"/>
                        </a:solidFill>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b="1" dirty="0">
                        <a:solidFill>
                          <a:srgbClr val="0070C0"/>
                        </a:solidFill>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b="1" dirty="0">
                          <a:solidFill>
                            <a:srgbClr val="0070C0"/>
                          </a:solidFill>
                          <a:effectLst/>
                          <a:latin typeface="+mn-lt"/>
                          <a:ea typeface="Calibri" panose="020F0502020204030204" pitchFamily="34" charset="0"/>
                          <a:cs typeface="Times New Roman" panose="02020603050405020304" pitchFamily="18" charset="0"/>
                        </a:rPr>
                        <a:t>Website not found </a:t>
                      </a:r>
                    </a:p>
                    <a:p>
                      <a:pPr marL="0" marR="0">
                        <a:lnSpc>
                          <a:spcPct val="107000"/>
                        </a:lnSpc>
                        <a:spcBef>
                          <a:spcPts val="0"/>
                        </a:spcBef>
                        <a:spcAft>
                          <a:spcPts val="0"/>
                        </a:spcAft>
                      </a:pPr>
                      <a:endParaRPr lang="en-US" sz="1200" b="1" dirty="0">
                        <a:solidFill>
                          <a:srgbClr val="0070C0"/>
                        </a:solidFill>
                        <a:effectLst/>
                        <a:latin typeface="+mn-lt"/>
                        <a:ea typeface="Calibri" panose="020F0502020204030204" pitchFamily="34" charset="0"/>
                        <a:cs typeface="Times New Roman" panose="02020603050405020304" pitchFamily="18" charset="0"/>
                      </a:endParaRPr>
                    </a:p>
                  </a:txBody>
                  <a:tcPr marL="64885" marR="64885" marT="0" marB="0">
                    <a:gradFill>
                      <a:gsLst>
                        <a:gs pos="0">
                          <a:schemeClr val="bg2">
                            <a:tint val="90000"/>
                            <a:lumMod val="110000"/>
                            <a:alpha val="0"/>
                          </a:schemeClr>
                        </a:gs>
                        <a:gs pos="100000">
                          <a:schemeClr val="bg2">
                            <a:shade val="64000"/>
                            <a:lumMod val="98000"/>
                          </a:schemeClr>
                        </a:gs>
                      </a:gsLst>
                      <a:lin ang="5400000" scaled="0"/>
                    </a:gradFill>
                  </a:tcPr>
                </a:tc>
                <a:tc>
                  <a:txBody>
                    <a:bodyPr/>
                    <a:lstStyle/>
                    <a:p>
                      <a:pPr marL="0" marR="0">
                        <a:lnSpc>
                          <a:spcPct val="107000"/>
                        </a:lnSpc>
                        <a:spcBef>
                          <a:spcPts val="0"/>
                        </a:spcBef>
                        <a:spcAft>
                          <a:spcPts val="0"/>
                        </a:spcAft>
                      </a:pPr>
                      <a:r>
                        <a:rPr lang="en-US" sz="1200" dirty="0">
                          <a:effectLst/>
                          <a:latin typeface="+mn-lt"/>
                        </a:rPr>
                        <a:t> Delegates must be elected tribal officials acting in their official capacity as elected officials of their tribe, with authority to act on behalf of the tribe; qualified to represent the views of the Indian tribes in the area that they are nominated.</a:t>
                      </a:r>
                    </a:p>
                    <a:p>
                      <a:pPr marL="0" marR="0">
                        <a:lnSpc>
                          <a:spcPct val="107000"/>
                        </a:lnSpc>
                        <a:spcBef>
                          <a:spcPts val="0"/>
                        </a:spcBef>
                        <a:spcAft>
                          <a:spcPts val="0"/>
                        </a:spcAft>
                      </a:pPr>
                      <a:r>
                        <a:rPr lang="en-US" sz="1200" dirty="0">
                          <a:effectLst/>
                          <a:latin typeface="+mn-lt"/>
                        </a:rPr>
                        <a:t> </a:t>
                      </a:r>
                    </a:p>
                    <a:p>
                      <a:pPr marL="0" marR="0">
                        <a:lnSpc>
                          <a:spcPct val="107000"/>
                        </a:lnSpc>
                        <a:spcBef>
                          <a:spcPts val="0"/>
                        </a:spcBef>
                        <a:spcAft>
                          <a:spcPts val="0"/>
                        </a:spcAft>
                      </a:pPr>
                      <a:r>
                        <a:rPr lang="en-US" sz="1200" dirty="0">
                          <a:effectLst/>
                          <a:latin typeface="+mn-lt"/>
                        </a:rPr>
                        <a:t>Submit official letter or tribal resolution to appoint an elected official or designated tribal official.</a:t>
                      </a:r>
                    </a:p>
                    <a:p>
                      <a:pPr marL="0" marR="0">
                        <a:lnSpc>
                          <a:spcPct val="107000"/>
                        </a:lnSpc>
                        <a:spcBef>
                          <a:spcPts val="0"/>
                        </a:spcBef>
                        <a:spcAft>
                          <a:spcPts val="0"/>
                        </a:spcAft>
                      </a:pPr>
                      <a:r>
                        <a:rPr lang="en-US" sz="1200" dirty="0">
                          <a:effectLst/>
                          <a:latin typeface="+mn-lt"/>
                        </a:rPr>
                        <a:t> </a:t>
                      </a:r>
                    </a:p>
                    <a:p>
                      <a:pPr marL="0" marR="0">
                        <a:lnSpc>
                          <a:spcPct val="107000"/>
                        </a:lnSpc>
                        <a:spcBef>
                          <a:spcPts val="0"/>
                        </a:spcBef>
                        <a:spcAft>
                          <a:spcPts val="0"/>
                        </a:spcAft>
                      </a:pPr>
                      <a:endParaRPr lang="en-US" sz="1200" dirty="0">
                        <a:effectLst/>
                        <a:latin typeface="+mn-lt"/>
                      </a:endParaRPr>
                    </a:p>
                    <a:p>
                      <a:pPr marL="0" marR="0">
                        <a:lnSpc>
                          <a:spcPct val="107000"/>
                        </a:lnSpc>
                        <a:spcBef>
                          <a:spcPts val="0"/>
                        </a:spcBef>
                        <a:spcAft>
                          <a:spcPts val="0"/>
                        </a:spcAft>
                      </a:pPr>
                      <a:r>
                        <a:rPr lang="en-US" sz="1200" u="none" dirty="0">
                          <a:effectLst/>
                          <a:latin typeface="+mn-lt"/>
                          <a:ea typeface="Calibri" panose="020F0502020204030204" pitchFamily="34" charset="0"/>
                          <a:cs typeface="Times New Roman" panose="02020603050405020304" pitchFamily="18" charset="0"/>
                        </a:rPr>
                        <a:t>		</a:t>
                      </a:r>
                    </a:p>
                  </a:txBody>
                  <a:tcPr marL="64885" marR="64885" marT="0" marB="0">
                    <a:gradFill>
                      <a:gsLst>
                        <a:gs pos="0">
                          <a:schemeClr val="bg2">
                            <a:tint val="90000"/>
                            <a:lumMod val="110000"/>
                            <a:alpha val="0"/>
                          </a:schemeClr>
                        </a:gs>
                        <a:gs pos="100000">
                          <a:schemeClr val="bg2">
                            <a:shade val="64000"/>
                            <a:lumMod val="98000"/>
                          </a:schemeClr>
                        </a:gs>
                      </a:gsLst>
                      <a:lin ang="5400000" scaled="0"/>
                    </a:gradFill>
                  </a:tcPr>
                </a:tc>
                <a:extLst>
                  <a:ext uri="{0D108BD9-81ED-4DB2-BD59-A6C34878D82A}">
                    <a16:rowId xmlns:a16="http://schemas.microsoft.com/office/drawing/2014/main" val="2718457392"/>
                  </a:ext>
                </a:extLst>
              </a:tr>
            </a:tbl>
          </a:graphicData>
        </a:graphic>
      </p:graphicFrame>
      <p:sp>
        <p:nvSpPr>
          <p:cNvPr id="7" name="TextBox 6">
            <a:extLst>
              <a:ext uri="{FF2B5EF4-FFF2-40B4-BE49-F238E27FC236}">
                <a16:creationId xmlns:a16="http://schemas.microsoft.com/office/drawing/2014/main" id="{AA5A4848-8353-4908-91B4-629DCF2E84A0}"/>
              </a:ext>
            </a:extLst>
          </p:cNvPr>
          <p:cNvSpPr txBox="1"/>
          <p:nvPr/>
        </p:nvSpPr>
        <p:spPr>
          <a:xfrm>
            <a:off x="152400" y="1295400"/>
            <a:ext cx="2078818" cy="2677656"/>
          </a:xfrm>
          <a:prstGeom prst="rect">
            <a:avLst/>
          </a:prstGeom>
          <a:noFill/>
        </p:spPr>
        <p:txBody>
          <a:bodyPr wrap="square" rtlCol="0">
            <a:spAutoFit/>
          </a:bodyPr>
          <a:lstStyle/>
          <a:p>
            <a:pPr algn="ctr"/>
            <a:r>
              <a:rPr lang="en-US" sz="2800" dirty="0">
                <a:solidFill>
                  <a:schemeClr val="bg1"/>
                </a:solidFill>
                <a:latin typeface="+mj-lt"/>
              </a:rPr>
              <a:t>National Congress of American Indians (NCAI) </a:t>
            </a:r>
          </a:p>
          <a:p>
            <a:pPr algn="ctr"/>
            <a:r>
              <a:rPr lang="en-US" sz="2800" dirty="0">
                <a:solidFill>
                  <a:schemeClr val="bg1"/>
                </a:solidFill>
                <a:latin typeface="+mj-lt"/>
              </a:rPr>
              <a:t>Non-FACA</a:t>
            </a:r>
          </a:p>
        </p:txBody>
      </p:sp>
    </p:spTree>
    <p:extLst>
      <p:ext uri="{BB962C8B-B14F-4D97-AF65-F5344CB8AC3E}">
        <p14:creationId xmlns:p14="http://schemas.microsoft.com/office/powerpoint/2010/main" val="3659899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title"/>
          </p:nvPr>
        </p:nvSpPr>
        <p:spPr>
          <a:xfrm>
            <a:off x="372084" y="685801"/>
            <a:ext cx="2057400" cy="5105400"/>
          </a:xfrm>
        </p:spPr>
        <p:txBody>
          <a:bodyPr>
            <a:normAutofit/>
          </a:bodyPr>
          <a:lstStyle/>
          <a:p>
            <a:r>
              <a:rPr lang="en-US" sz="2800" b="1" dirty="0">
                <a:solidFill>
                  <a:srgbClr val="FFFFFF"/>
                </a:solidFill>
              </a:rPr>
              <a:t>Table of Contents </a:t>
            </a:r>
          </a:p>
        </p:txBody>
      </p:sp>
      <p:grpSp>
        <p:nvGrpSpPr>
          <p:cNvPr id="24" name="Group 12">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14"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5"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6"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26"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8"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7"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3" name="Content Placeholder 2"/>
          <p:cNvSpPr>
            <a:spLocks noGrp="1"/>
          </p:cNvSpPr>
          <p:nvPr>
            <p:ph idx="1"/>
          </p:nvPr>
        </p:nvSpPr>
        <p:spPr>
          <a:xfrm>
            <a:off x="3758056" y="381000"/>
            <a:ext cx="5385944" cy="6248400"/>
          </a:xfrm>
        </p:spPr>
        <p:txBody>
          <a:bodyPr>
            <a:normAutofit/>
          </a:bodyPr>
          <a:lstStyle/>
          <a:p>
            <a:pPr marL="114300" indent="0">
              <a:lnSpc>
                <a:spcPct val="90000"/>
              </a:lnSpc>
              <a:buNone/>
            </a:pPr>
            <a:endParaRPr lang="en-US" sz="600" dirty="0">
              <a:latin typeface="Agency FB" pitchFamily="34" charset="0"/>
            </a:endParaRPr>
          </a:p>
          <a:p>
            <a:pPr marL="114300" indent="0">
              <a:lnSpc>
                <a:spcPct val="90000"/>
              </a:lnSpc>
              <a:buNone/>
            </a:pPr>
            <a:r>
              <a:rPr lang="en-US" sz="900" dirty="0"/>
              <a:t>Pg. 1 – Cover Page</a:t>
            </a:r>
          </a:p>
          <a:p>
            <a:pPr marL="114300" indent="0">
              <a:lnSpc>
                <a:spcPct val="90000"/>
              </a:lnSpc>
              <a:buNone/>
            </a:pPr>
            <a:r>
              <a:rPr lang="en-US" sz="900" dirty="0"/>
              <a:t>Pg. 2 – Table of Contents </a:t>
            </a:r>
          </a:p>
          <a:p>
            <a:pPr marL="114300" indent="0">
              <a:lnSpc>
                <a:spcPct val="90000"/>
              </a:lnSpc>
              <a:buNone/>
            </a:pPr>
            <a:r>
              <a:rPr lang="en-US" sz="900" dirty="0"/>
              <a:t>Pg. 3 – Federal Advisory Committee Act (FACA)</a:t>
            </a:r>
          </a:p>
          <a:p>
            <a:pPr marL="114300" indent="0">
              <a:lnSpc>
                <a:spcPct val="90000"/>
              </a:lnSpc>
              <a:buNone/>
            </a:pPr>
            <a:r>
              <a:rPr lang="en-US" sz="900" dirty="0"/>
              <a:t>Pg. 4– American Indian Alaska Native Health Research Advisory Council (AIAN-HRAC)</a:t>
            </a:r>
          </a:p>
          <a:p>
            <a:pPr marL="114300" indent="0">
              <a:lnSpc>
                <a:spcPct val="90000"/>
              </a:lnSpc>
              <a:buNone/>
            </a:pPr>
            <a:r>
              <a:rPr lang="en-US" sz="900" dirty="0"/>
              <a:t>Pg. 5 – National Tribal Advisory Committee on Behavior Health (NTACBH)</a:t>
            </a:r>
          </a:p>
          <a:p>
            <a:pPr marL="114300" indent="0">
              <a:lnSpc>
                <a:spcPct val="90000"/>
              </a:lnSpc>
              <a:buNone/>
            </a:pPr>
            <a:r>
              <a:rPr lang="en-US" sz="900" dirty="0"/>
              <a:t>Pg. 6 – IHS Purchased &amp; Referred Care (Formerly CHS) Workgroup (PRC)</a:t>
            </a:r>
          </a:p>
          <a:p>
            <a:pPr marL="114300" indent="0">
              <a:lnSpc>
                <a:spcPct val="90000"/>
              </a:lnSpc>
              <a:buNone/>
            </a:pPr>
            <a:r>
              <a:rPr lang="en-US" sz="900" dirty="0"/>
              <a:t>Pg. 7 – Center for Disease Control – TTAC Combined with HHS Research (CDC-TTAC-HHS)</a:t>
            </a:r>
          </a:p>
          <a:p>
            <a:pPr marL="114300" indent="0">
              <a:lnSpc>
                <a:spcPct val="90000"/>
              </a:lnSpc>
              <a:buNone/>
            </a:pPr>
            <a:r>
              <a:rPr lang="en-US" sz="900" dirty="0"/>
              <a:t>Pg. 8 – CMS – Tribal Technical Advisory Group (CMS-TTAG)</a:t>
            </a:r>
          </a:p>
          <a:p>
            <a:pPr marL="114300" indent="0">
              <a:lnSpc>
                <a:spcPct val="90000"/>
              </a:lnSpc>
              <a:buNone/>
            </a:pPr>
            <a:r>
              <a:rPr lang="en-US" sz="900" dirty="0"/>
              <a:t>Pg. 9 – Catastrophic Health Emergency Funds Workgroup (CHEF-WG) </a:t>
            </a:r>
          </a:p>
          <a:p>
            <a:pPr marL="114300" indent="0">
              <a:lnSpc>
                <a:spcPct val="90000"/>
              </a:lnSpc>
              <a:buNone/>
            </a:pPr>
            <a:r>
              <a:rPr lang="en-US" sz="900" dirty="0"/>
              <a:t>Pg. 10 – Direct Service Tribes Advisory Committee (DSTAC) </a:t>
            </a:r>
          </a:p>
          <a:p>
            <a:pPr marL="114300" indent="0">
              <a:lnSpc>
                <a:spcPct val="90000"/>
              </a:lnSpc>
              <a:buNone/>
            </a:pPr>
            <a:r>
              <a:rPr lang="en-US" sz="900" dirty="0"/>
              <a:t>Pg. 11 – Facilities Appropriations Advisory Board (FAAB)</a:t>
            </a:r>
          </a:p>
          <a:p>
            <a:pPr marL="114300" indent="0">
              <a:lnSpc>
                <a:spcPct val="90000"/>
              </a:lnSpc>
              <a:buNone/>
            </a:pPr>
            <a:r>
              <a:rPr lang="en-US" sz="900" dirty="0"/>
              <a:t>Pg. 12 – IHS Budget Formulation Workgroup (BFWG) </a:t>
            </a:r>
          </a:p>
          <a:p>
            <a:pPr marL="114300" indent="0">
              <a:lnSpc>
                <a:spcPct val="90000"/>
              </a:lnSpc>
              <a:buNone/>
            </a:pPr>
            <a:r>
              <a:rPr lang="en-US" sz="900" dirty="0"/>
              <a:t>Pg. 13 – IHS Director’s Tribal Advisory Workgroup on Consultation (DTAWC) </a:t>
            </a:r>
          </a:p>
          <a:p>
            <a:pPr marL="114300" indent="0">
              <a:lnSpc>
                <a:spcPct val="90000"/>
              </a:lnSpc>
              <a:buNone/>
            </a:pPr>
            <a:r>
              <a:rPr lang="en-US" sz="900" dirty="0"/>
              <a:t>Pg. 14 – National Tribal Advisory Committee on Behavioral Health (NTACBH) </a:t>
            </a:r>
          </a:p>
          <a:p>
            <a:pPr marL="114300" indent="0">
              <a:lnSpc>
                <a:spcPct val="90000"/>
              </a:lnSpc>
              <a:buNone/>
            </a:pPr>
            <a:r>
              <a:rPr lang="en-US" sz="900" dirty="0"/>
              <a:t>Pg. 15 – SAMHSA – Tribal Technical Advisory Committee (STTAC) </a:t>
            </a:r>
          </a:p>
          <a:p>
            <a:pPr marL="114300" indent="0">
              <a:lnSpc>
                <a:spcPct val="90000"/>
              </a:lnSpc>
              <a:buNone/>
            </a:pPr>
            <a:r>
              <a:rPr lang="en-US" sz="900" dirty="0"/>
              <a:t>Pg. 16 – Secretary’s Tribal Advisory Committee (STAC-HHS) </a:t>
            </a:r>
          </a:p>
          <a:p>
            <a:pPr marL="114300" indent="0">
              <a:lnSpc>
                <a:spcPct val="90000"/>
              </a:lnSpc>
              <a:buNone/>
            </a:pPr>
            <a:r>
              <a:rPr lang="en-US" sz="900" dirty="0"/>
              <a:t>Pg. 17 – Tribal Leaders Diabetes Committee (TLDC) </a:t>
            </a:r>
          </a:p>
          <a:p>
            <a:pPr marL="114300" indent="0">
              <a:lnSpc>
                <a:spcPct val="90000"/>
              </a:lnSpc>
              <a:buNone/>
            </a:pPr>
            <a:r>
              <a:rPr lang="en-US" sz="900" dirty="0"/>
              <a:t>Pg. 18 – Non-Federal Advisory Committee Act (Non-FACA) </a:t>
            </a:r>
          </a:p>
          <a:p>
            <a:pPr marL="114300" indent="0">
              <a:lnSpc>
                <a:spcPct val="90000"/>
              </a:lnSpc>
              <a:buNone/>
            </a:pPr>
            <a:r>
              <a:rPr lang="en-US" sz="900" dirty="0"/>
              <a:t>Pg. 19 -  National Congress of American Indians – Non-FACA (NCAI)</a:t>
            </a:r>
          </a:p>
          <a:p>
            <a:pPr marL="114300" indent="0">
              <a:lnSpc>
                <a:spcPct val="90000"/>
              </a:lnSpc>
              <a:buNone/>
            </a:pPr>
            <a:r>
              <a:rPr lang="en-US" sz="900" dirty="0"/>
              <a:t>Pg. 20 – National Indian Health Board Non-FACA (NIHB)</a:t>
            </a:r>
          </a:p>
          <a:p>
            <a:pPr marL="114300" indent="0">
              <a:lnSpc>
                <a:spcPct val="90000"/>
              </a:lnSpc>
              <a:buNone/>
            </a:pPr>
            <a:r>
              <a:rPr lang="en-US" sz="900" dirty="0"/>
              <a:t>Pg. 21 – IHS Contract Support Costs Workgroup (CSC WG)</a:t>
            </a:r>
          </a:p>
          <a:p>
            <a:pPr marL="114300" indent="0">
              <a:lnSpc>
                <a:spcPct val="90000"/>
              </a:lnSpc>
              <a:buNone/>
            </a:pPr>
            <a:r>
              <a:rPr lang="en-US" sz="900" dirty="0"/>
              <a:t>Pg. 22 – Tribal Self-Governance Advisory Committee (TSGAC)</a:t>
            </a:r>
          </a:p>
          <a:p>
            <a:pPr marL="114300" indent="0">
              <a:lnSpc>
                <a:spcPct val="90000"/>
              </a:lnSpc>
              <a:buNone/>
            </a:pPr>
            <a:r>
              <a:rPr lang="en-US" sz="900" dirty="0"/>
              <a:t>Pg. 23 – IHS Information Systems Advisory Committee (ISAC)</a:t>
            </a:r>
          </a:p>
          <a:p>
            <a:pPr marL="114300" indent="0">
              <a:lnSpc>
                <a:spcPct val="90000"/>
              </a:lnSpc>
              <a:buNone/>
            </a:pPr>
            <a:r>
              <a:rPr lang="en-US" sz="900" dirty="0"/>
              <a:t>Pg. 24 – BIA Budget Formulation Workgroup (DOI DEPT. OF INTERIOR)</a:t>
            </a:r>
          </a:p>
          <a:p>
            <a:pPr marL="114300" indent="0">
              <a:lnSpc>
                <a:spcPct val="90000"/>
              </a:lnSpc>
              <a:buNone/>
            </a:pPr>
            <a:r>
              <a:rPr lang="en-US" sz="600" dirty="0">
                <a:latin typeface="Agency FB" pitchFamily="34" charset="0"/>
              </a:rPr>
              <a:t>	</a:t>
            </a:r>
            <a:endParaRPr lang="en-US" sz="600" dirty="0"/>
          </a:p>
          <a:p>
            <a:pPr marL="114300" indent="0">
              <a:lnSpc>
                <a:spcPct val="90000"/>
              </a:lnSpc>
              <a:buNone/>
            </a:pPr>
            <a:endParaRPr lang="en-US" sz="600" dirty="0"/>
          </a:p>
          <a:p>
            <a:pPr marL="114300" indent="0">
              <a:lnSpc>
                <a:spcPct val="90000"/>
              </a:lnSpc>
              <a:buNone/>
            </a:pPr>
            <a:endParaRPr lang="en-US" sz="600" dirty="0"/>
          </a:p>
        </p:txBody>
      </p:sp>
      <p:sp>
        <p:nvSpPr>
          <p:cNvPr id="4" name="Slide Number Placeholder 3"/>
          <p:cNvSpPr>
            <a:spLocks noGrp="1"/>
          </p:cNvSpPr>
          <p:nvPr>
            <p:ph type="sldNum" sz="quarter" idx="12"/>
          </p:nvPr>
        </p:nvSpPr>
        <p:spPr>
          <a:xfrm>
            <a:off x="8213892" y="5867131"/>
            <a:ext cx="413375" cy="365125"/>
          </a:xfrm>
        </p:spPr>
        <p:txBody>
          <a:bodyPr>
            <a:normAutofit/>
          </a:bodyPr>
          <a:lstStyle/>
          <a:p>
            <a:pPr>
              <a:spcAft>
                <a:spcPts val="600"/>
              </a:spcAft>
            </a:pPr>
            <a:fld id="{D658FDE9-3B55-447C-9C70-697C40FE902E}" type="slidenum">
              <a:rPr lang="en-US" smtClean="0"/>
              <a:pPr>
                <a:spcAft>
                  <a:spcPts val="600"/>
                </a:spcAft>
              </a:pPr>
              <a:t>2</a:t>
            </a:fld>
            <a:endParaRPr lang="en-US"/>
          </a:p>
        </p:txBody>
      </p:sp>
    </p:spTree>
    <p:extLst>
      <p:ext uri="{BB962C8B-B14F-4D97-AF65-F5344CB8AC3E}">
        <p14:creationId xmlns:p14="http://schemas.microsoft.com/office/powerpoint/2010/main" val="34252539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alpha val="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03AE710-7D3C-454B-82CF-49B0093E98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39CC2B4-028D-4241-812D-86DEFC665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9" name="Group 28">
            <a:extLst>
              <a:ext uri="{FF2B5EF4-FFF2-40B4-BE49-F238E27FC236}">
                <a16:creationId xmlns:a16="http://schemas.microsoft.com/office/drawing/2014/main" id="{CA13242B-E02E-4DE0-859A-2A46B775FB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30" name="Freeform 6">
              <a:extLst>
                <a:ext uri="{FF2B5EF4-FFF2-40B4-BE49-F238E27FC236}">
                  <a16:creationId xmlns:a16="http://schemas.microsoft.com/office/drawing/2014/main" id="{5ACFC104-86F4-4D49-B858-F1CA033539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31" name="Freeform 7">
              <a:extLst>
                <a:ext uri="{FF2B5EF4-FFF2-40B4-BE49-F238E27FC236}">
                  <a16:creationId xmlns:a16="http://schemas.microsoft.com/office/drawing/2014/main" id="{80627160-C0E1-4BB7-AA86-D39CB7E794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32" name="Freeform 8">
              <a:extLst>
                <a:ext uri="{FF2B5EF4-FFF2-40B4-BE49-F238E27FC236}">
                  <a16:creationId xmlns:a16="http://schemas.microsoft.com/office/drawing/2014/main" id="{F9C4CF4B-A323-44D9-9FEE-90EFE1D065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33" name="Freeform 9">
              <a:extLst>
                <a:ext uri="{FF2B5EF4-FFF2-40B4-BE49-F238E27FC236}">
                  <a16:creationId xmlns:a16="http://schemas.microsoft.com/office/drawing/2014/main" id="{13E2B3A4-22DB-49DD-A716-388DEC5F8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34" name="Freeform 10">
              <a:extLst>
                <a:ext uri="{FF2B5EF4-FFF2-40B4-BE49-F238E27FC236}">
                  <a16:creationId xmlns:a16="http://schemas.microsoft.com/office/drawing/2014/main" id="{337CB09C-5543-4330-8C3D-354519D8D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35" name="Freeform 11">
              <a:extLst>
                <a:ext uri="{FF2B5EF4-FFF2-40B4-BE49-F238E27FC236}">
                  <a16:creationId xmlns:a16="http://schemas.microsoft.com/office/drawing/2014/main" id="{F54B39E1-DFCE-43D0-80F5-D9256E47DF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4" name="Slide Number Placeholder 3"/>
          <p:cNvSpPr>
            <a:spLocks noGrp="1"/>
          </p:cNvSpPr>
          <p:nvPr>
            <p:ph type="sldNum" sz="quarter" idx="12"/>
          </p:nvPr>
        </p:nvSpPr>
        <p:spPr>
          <a:xfrm>
            <a:off x="8458200" y="6079238"/>
            <a:ext cx="413375" cy="365125"/>
          </a:xfrm>
        </p:spPr>
        <p:txBody>
          <a:bodyPr>
            <a:normAutofit/>
          </a:bodyPr>
          <a:lstStyle/>
          <a:p>
            <a:pPr>
              <a:spcAft>
                <a:spcPts val="600"/>
              </a:spcAft>
            </a:pPr>
            <a:fld id="{D658FDE9-3B55-447C-9C70-697C40FE902E}" type="slidenum">
              <a:rPr lang="en-US" smtClean="0"/>
              <a:pPr>
                <a:spcAft>
                  <a:spcPts val="600"/>
                </a:spcAft>
              </a:pPr>
              <a:t>20</a:t>
            </a:fld>
            <a:endParaRPr lang="en-US" dirty="0"/>
          </a:p>
        </p:txBody>
      </p:sp>
      <p:graphicFrame>
        <p:nvGraphicFramePr>
          <p:cNvPr id="5" name="Content Placeholder 4">
            <a:extLst>
              <a:ext uri="{FF2B5EF4-FFF2-40B4-BE49-F238E27FC236}">
                <a16:creationId xmlns:a16="http://schemas.microsoft.com/office/drawing/2014/main" id="{226E85D2-6F27-4B86-8548-238E25474FED}"/>
              </a:ext>
            </a:extLst>
          </p:cNvPr>
          <p:cNvGraphicFramePr>
            <a:graphicFrameLocks noGrp="1"/>
          </p:cNvGraphicFramePr>
          <p:nvPr>
            <p:ph idx="1"/>
            <p:extLst>
              <p:ext uri="{D42A27DB-BD31-4B8C-83A1-F6EECF244321}">
                <p14:modId xmlns:p14="http://schemas.microsoft.com/office/powerpoint/2010/main" val="1635139870"/>
              </p:ext>
            </p:extLst>
          </p:nvPr>
        </p:nvGraphicFramePr>
        <p:xfrm>
          <a:off x="3562205" y="838200"/>
          <a:ext cx="5277582" cy="4878318"/>
        </p:xfrm>
        <a:graphic>
          <a:graphicData uri="http://schemas.openxmlformats.org/drawingml/2006/table">
            <a:tbl>
              <a:tblPr firstRow="1" firstCol="1" bandRow="1">
                <a:tableStyleId>{3B4B98B0-60AC-42C2-AFA5-B58CD77FA1E5}</a:tableStyleId>
              </a:tblPr>
              <a:tblGrid>
                <a:gridCol w="2649487">
                  <a:extLst>
                    <a:ext uri="{9D8B030D-6E8A-4147-A177-3AD203B41FA5}">
                      <a16:colId xmlns:a16="http://schemas.microsoft.com/office/drawing/2014/main" val="3461214684"/>
                    </a:ext>
                  </a:extLst>
                </a:gridCol>
                <a:gridCol w="2628095">
                  <a:extLst>
                    <a:ext uri="{9D8B030D-6E8A-4147-A177-3AD203B41FA5}">
                      <a16:colId xmlns:a16="http://schemas.microsoft.com/office/drawing/2014/main" val="471480931"/>
                    </a:ext>
                  </a:extLst>
                </a:gridCol>
              </a:tblGrid>
              <a:tr h="425140">
                <a:tc>
                  <a:txBody>
                    <a:bodyPr/>
                    <a:lstStyle/>
                    <a:p>
                      <a:pPr marL="0" marR="0" algn="ctr">
                        <a:lnSpc>
                          <a:spcPct val="107000"/>
                        </a:lnSpc>
                        <a:spcBef>
                          <a:spcPts val="0"/>
                        </a:spcBef>
                        <a:spcAft>
                          <a:spcPts val="0"/>
                        </a:spcAft>
                      </a:pPr>
                      <a:r>
                        <a:rPr lang="en-US" sz="1500" dirty="0">
                          <a:effectLst/>
                          <a:latin typeface="+mn-lt"/>
                          <a:ea typeface="Calibri" panose="020F0502020204030204" pitchFamily="34" charset="0"/>
                          <a:cs typeface="Times New Roman" panose="02020603050405020304" pitchFamily="18" charset="0"/>
                        </a:rPr>
                        <a:t>NIHB COMMITTEE DESCRIPTION</a:t>
                      </a:r>
                    </a:p>
                  </a:txBody>
                  <a:tcPr marL="64885" marR="64885" marT="0" marB="0">
                    <a:gradFill>
                      <a:gsLst>
                        <a:gs pos="0">
                          <a:schemeClr val="bg2">
                            <a:tint val="90000"/>
                            <a:lumMod val="110000"/>
                          </a:schemeClr>
                        </a:gs>
                        <a:gs pos="100000">
                          <a:schemeClr val="bg2">
                            <a:shade val="64000"/>
                            <a:lumMod val="98000"/>
                          </a:schemeClr>
                        </a:gs>
                      </a:gsLst>
                      <a:lin ang="5400000" scaled="0"/>
                    </a:gradFill>
                  </a:tcPr>
                </a:tc>
                <a:tc>
                  <a:txBody>
                    <a:bodyPr/>
                    <a:lstStyle/>
                    <a:p>
                      <a:pPr marL="0" marR="0" algn="ctr">
                        <a:lnSpc>
                          <a:spcPct val="107000"/>
                        </a:lnSpc>
                        <a:spcBef>
                          <a:spcPts val="0"/>
                        </a:spcBef>
                        <a:spcAft>
                          <a:spcPts val="0"/>
                        </a:spcAft>
                      </a:pPr>
                      <a:r>
                        <a:rPr lang="en-US" sz="1500" dirty="0">
                          <a:effectLst/>
                          <a:latin typeface="+mn-lt"/>
                        </a:rPr>
                        <a:t>APPOINTMENT PROTOCOL</a:t>
                      </a:r>
                      <a:endParaRPr lang="en-US" sz="1500" dirty="0">
                        <a:effectLst/>
                        <a:latin typeface="+mn-lt"/>
                        <a:ea typeface="Calibri" panose="020F0502020204030204" pitchFamily="34" charset="0"/>
                        <a:cs typeface="Times New Roman" panose="02020603050405020304" pitchFamily="18" charset="0"/>
                      </a:endParaRPr>
                    </a:p>
                  </a:txBody>
                  <a:tcPr marL="64885" marR="64885" marT="0" marB="0">
                    <a:gradFill>
                      <a:gsLst>
                        <a:gs pos="0">
                          <a:schemeClr val="bg2">
                            <a:tint val="90000"/>
                            <a:lumMod val="110000"/>
                          </a:schemeClr>
                        </a:gs>
                        <a:gs pos="100000">
                          <a:schemeClr val="bg2">
                            <a:shade val="64000"/>
                            <a:lumMod val="98000"/>
                          </a:schemeClr>
                        </a:gs>
                      </a:gsLst>
                      <a:lin ang="5400000" scaled="0"/>
                    </a:gradFill>
                  </a:tcPr>
                </a:tc>
                <a:extLst>
                  <a:ext uri="{0D108BD9-81ED-4DB2-BD59-A6C34878D82A}">
                    <a16:rowId xmlns:a16="http://schemas.microsoft.com/office/drawing/2014/main" val="762770242"/>
                  </a:ext>
                </a:extLst>
              </a:tr>
              <a:tr h="4399972">
                <a:tc>
                  <a:txBody>
                    <a:bodyPr/>
                    <a:lstStyle/>
                    <a:p>
                      <a:pPr marL="0" marR="0">
                        <a:lnSpc>
                          <a:spcPct val="107000"/>
                        </a:lnSpc>
                        <a:spcBef>
                          <a:spcPts val="0"/>
                        </a:spcBef>
                        <a:spcAft>
                          <a:spcPts val="0"/>
                        </a:spcAft>
                      </a:pPr>
                      <a:r>
                        <a:rPr lang="en-US" sz="1200" b="0" dirty="0">
                          <a:solidFill>
                            <a:schemeClr val="tx1"/>
                          </a:solidFill>
                          <a:effectLst/>
                          <a:latin typeface="+mn-lt"/>
                          <a:ea typeface="Calibri" panose="020F0502020204030204" pitchFamily="34" charset="0"/>
                          <a:cs typeface="Times New Roman" panose="02020603050405020304" pitchFamily="18" charset="0"/>
                        </a:rPr>
                        <a:t>The National Indian Health Board (NIHB) represents Tribal governments – both those that operate their own health care delivery systems through contracting and compacting, and those receiving health care directly from the Indian Health Service (IHS). </a:t>
                      </a:r>
                    </a:p>
                    <a:p>
                      <a:pPr marL="0" marR="0">
                        <a:lnSpc>
                          <a:spcPct val="107000"/>
                        </a:lnSpc>
                        <a:spcBef>
                          <a:spcPts val="0"/>
                        </a:spcBef>
                        <a:spcAft>
                          <a:spcPts val="0"/>
                        </a:spcAft>
                      </a:pPr>
                      <a:endParaRPr lang="en-US" sz="1200" b="0" dirty="0">
                        <a:solidFill>
                          <a:schemeClr val="tx1"/>
                        </a:solidFill>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b="0" dirty="0">
                        <a:solidFill>
                          <a:schemeClr val="tx1"/>
                        </a:solidFill>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b="0" dirty="0">
                        <a:solidFill>
                          <a:schemeClr val="tx1"/>
                        </a:solidFill>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b="0" dirty="0">
                        <a:solidFill>
                          <a:schemeClr val="tx1"/>
                        </a:solidFill>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b="0" dirty="0">
                        <a:solidFill>
                          <a:schemeClr val="tx1"/>
                        </a:solidFill>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b="0" dirty="0">
                        <a:solidFill>
                          <a:schemeClr val="tx1"/>
                        </a:solidFill>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b="0" dirty="0">
                        <a:solidFill>
                          <a:schemeClr val="tx1"/>
                        </a:solidFill>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b="0" dirty="0">
                        <a:solidFill>
                          <a:schemeClr val="tx1"/>
                        </a:solidFill>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b="0" dirty="0">
                        <a:solidFill>
                          <a:schemeClr val="tx1"/>
                        </a:solidFill>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b="1" dirty="0">
                          <a:solidFill>
                            <a:srgbClr val="0070C0"/>
                          </a:solidFill>
                          <a:effectLst/>
                          <a:latin typeface="+mn-lt"/>
                          <a:ea typeface="Calibri" panose="020F0502020204030204" pitchFamily="34" charset="0"/>
                          <a:cs typeface="Times New Roman" panose="02020603050405020304" pitchFamily="18" charset="0"/>
                        </a:rPr>
                        <a:t>  website not found</a:t>
                      </a:r>
                    </a:p>
                    <a:p>
                      <a:pPr marL="0" marR="0">
                        <a:lnSpc>
                          <a:spcPct val="107000"/>
                        </a:lnSpc>
                        <a:spcBef>
                          <a:spcPts val="0"/>
                        </a:spcBef>
                        <a:spcAft>
                          <a:spcPts val="0"/>
                        </a:spcAft>
                      </a:pPr>
                      <a:endParaRPr lang="en-US" sz="1200" b="1" dirty="0">
                        <a:solidFill>
                          <a:srgbClr val="0070C0"/>
                        </a:solidFill>
                        <a:effectLst/>
                        <a:latin typeface="+mn-lt"/>
                        <a:ea typeface="Calibri" panose="020F0502020204030204" pitchFamily="34" charset="0"/>
                        <a:cs typeface="Times New Roman" panose="02020603050405020304" pitchFamily="18" charset="0"/>
                      </a:endParaRPr>
                    </a:p>
                  </a:txBody>
                  <a:tcPr marL="64885" marR="64885" marT="0" marB="0">
                    <a:gradFill>
                      <a:gsLst>
                        <a:gs pos="0">
                          <a:schemeClr val="bg2">
                            <a:tint val="90000"/>
                            <a:lumMod val="110000"/>
                            <a:alpha val="0"/>
                          </a:schemeClr>
                        </a:gs>
                        <a:gs pos="100000">
                          <a:schemeClr val="bg2">
                            <a:shade val="64000"/>
                            <a:lumMod val="98000"/>
                          </a:schemeClr>
                        </a:gs>
                      </a:gsLst>
                      <a:lin ang="5400000" scaled="0"/>
                    </a:gradFill>
                  </a:tcPr>
                </a:tc>
                <a:tc>
                  <a:txBody>
                    <a:bodyPr/>
                    <a:lstStyle/>
                    <a:p>
                      <a:pPr marL="0" marR="0">
                        <a:lnSpc>
                          <a:spcPct val="107000"/>
                        </a:lnSpc>
                        <a:spcBef>
                          <a:spcPts val="0"/>
                        </a:spcBef>
                        <a:spcAft>
                          <a:spcPts val="0"/>
                        </a:spcAft>
                      </a:pPr>
                      <a:r>
                        <a:rPr lang="en-US" sz="1200" dirty="0">
                          <a:effectLst/>
                          <a:latin typeface="+mn-lt"/>
                        </a:rPr>
                        <a:t> Delegates must be elected tribal officials acting in their official capacity as elected officials of their tribe, with authority to act on behalf of the tribe; qualified to represent the views of the Indian tribes in the area that they are nominated.</a:t>
                      </a:r>
                    </a:p>
                    <a:p>
                      <a:pPr marL="0" marR="0">
                        <a:lnSpc>
                          <a:spcPct val="107000"/>
                        </a:lnSpc>
                        <a:spcBef>
                          <a:spcPts val="0"/>
                        </a:spcBef>
                        <a:spcAft>
                          <a:spcPts val="0"/>
                        </a:spcAft>
                      </a:pPr>
                      <a:r>
                        <a:rPr lang="en-US" sz="1200" dirty="0">
                          <a:effectLst/>
                          <a:latin typeface="+mn-lt"/>
                        </a:rPr>
                        <a:t> </a:t>
                      </a:r>
                    </a:p>
                    <a:p>
                      <a:pPr marL="0" marR="0">
                        <a:lnSpc>
                          <a:spcPct val="107000"/>
                        </a:lnSpc>
                        <a:spcBef>
                          <a:spcPts val="0"/>
                        </a:spcBef>
                        <a:spcAft>
                          <a:spcPts val="0"/>
                        </a:spcAft>
                      </a:pPr>
                      <a:r>
                        <a:rPr lang="en-US" sz="1200" dirty="0">
                          <a:effectLst/>
                          <a:latin typeface="+mn-lt"/>
                        </a:rPr>
                        <a:t>Submit official letter or tribal resolution to appoint an elected official or designated tribal official.</a:t>
                      </a:r>
                    </a:p>
                    <a:p>
                      <a:pPr marL="0" marR="0">
                        <a:lnSpc>
                          <a:spcPct val="107000"/>
                        </a:lnSpc>
                        <a:spcBef>
                          <a:spcPts val="0"/>
                        </a:spcBef>
                        <a:spcAft>
                          <a:spcPts val="0"/>
                        </a:spcAft>
                      </a:pPr>
                      <a:r>
                        <a:rPr lang="en-US" sz="1200" dirty="0">
                          <a:effectLst/>
                          <a:latin typeface="+mn-lt"/>
                        </a:rPr>
                        <a:t> </a:t>
                      </a:r>
                    </a:p>
                    <a:p>
                      <a:pPr marL="0" marR="0">
                        <a:lnSpc>
                          <a:spcPct val="107000"/>
                        </a:lnSpc>
                        <a:spcBef>
                          <a:spcPts val="0"/>
                        </a:spcBef>
                        <a:spcAft>
                          <a:spcPts val="0"/>
                        </a:spcAft>
                      </a:pPr>
                      <a:endParaRPr lang="en-US" sz="1200" dirty="0">
                        <a:effectLst/>
                        <a:latin typeface="+mn-lt"/>
                      </a:endParaRPr>
                    </a:p>
                    <a:p>
                      <a:pPr marL="0" marR="0">
                        <a:lnSpc>
                          <a:spcPct val="107000"/>
                        </a:lnSpc>
                        <a:spcBef>
                          <a:spcPts val="0"/>
                        </a:spcBef>
                        <a:spcAft>
                          <a:spcPts val="0"/>
                        </a:spcAft>
                      </a:pPr>
                      <a:endParaRPr lang="en-US" sz="1200" dirty="0">
                        <a:effectLst/>
                        <a:latin typeface="+mn-lt"/>
                      </a:endParaRPr>
                    </a:p>
                  </a:txBody>
                  <a:tcPr marL="64885" marR="64885" marT="0" marB="0">
                    <a:gradFill>
                      <a:gsLst>
                        <a:gs pos="0">
                          <a:schemeClr val="bg2">
                            <a:tint val="90000"/>
                            <a:lumMod val="110000"/>
                            <a:alpha val="0"/>
                          </a:schemeClr>
                        </a:gs>
                        <a:gs pos="100000">
                          <a:schemeClr val="bg2">
                            <a:shade val="64000"/>
                            <a:lumMod val="98000"/>
                          </a:schemeClr>
                        </a:gs>
                      </a:gsLst>
                      <a:lin ang="5400000" scaled="0"/>
                    </a:gradFill>
                  </a:tcPr>
                </a:tc>
                <a:extLst>
                  <a:ext uri="{0D108BD9-81ED-4DB2-BD59-A6C34878D82A}">
                    <a16:rowId xmlns:a16="http://schemas.microsoft.com/office/drawing/2014/main" val="2718457392"/>
                  </a:ext>
                </a:extLst>
              </a:tr>
            </a:tbl>
          </a:graphicData>
        </a:graphic>
      </p:graphicFrame>
      <p:sp>
        <p:nvSpPr>
          <p:cNvPr id="7" name="TextBox 6">
            <a:extLst>
              <a:ext uri="{FF2B5EF4-FFF2-40B4-BE49-F238E27FC236}">
                <a16:creationId xmlns:a16="http://schemas.microsoft.com/office/drawing/2014/main" id="{AA5A4848-8353-4908-91B4-629DCF2E84A0}"/>
              </a:ext>
            </a:extLst>
          </p:cNvPr>
          <p:cNvSpPr txBox="1"/>
          <p:nvPr/>
        </p:nvSpPr>
        <p:spPr>
          <a:xfrm>
            <a:off x="152400" y="1295400"/>
            <a:ext cx="2078818" cy="2677656"/>
          </a:xfrm>
          <a:prstGeom prst="rect">
            <a:avLst/>
          </a:prstGeom>
          <a:noFill/>
        </p:spPr>
        <p:txBody>
          <a:bodyPr wrap="square" rtlCol="0">
            <a:spAutoFit/>
          </a:bodyPr>
          <a:lstStyle/>
          <a:p>
            <a:pPr algn="ctr"/>
            <a:r>
              <a:rPr lang="en-US" sz="2800" dirty="0">
                <a:solidFill>
                  <a:schemeClr val="bg1"/>
                </a:solidFill>
                <a:latin typeface="+mj-lt"/>
              </a:rPr>
              <a:t>National Indian Health Board (NIHB)</a:t>
            </a:r>
          </a:p>
          <a:p>
            <a:pPr algn="ctr"/>
            <a:r>
              <a:rPr lang="en-US" sz="2800" dirty="0">
                <a:solidFill>
                  <a:schemeClr val="bg1"/>
                </a:solidFill>
                <a:latin typeface="+mj-lt"/>
              </a:rPr>
              <a:t>Non-FACA</a:t>
            </a:r>
          </a:p>
        </p:txBody>
      </p:sp>
    </p:spTree>
    <p:extLst>
      <p:ext uri="{BB962C8B-B14F-4D97-AF65-F5344CB8AC3E}">
        <p14:creationId xmlns:p14="http://schemas.microsoft.com/office/powerpoint/2010/main" val="29771702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alpha val="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03AE710-7D3C-454B-82CF-49B0093E98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39CC2B4-028D-4241-812D-86DEFC665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9" name="Group 28">
            <a:extLst>
              <a:ext uri="{FF2B5EF4-FFF2-40B4-BE49-F238E27FC236}">
                <a16:creationId xmlns:a16="http://schemas.microsoft.com/office/drawing/2014/main" id="{CA13242B-E02E-4DE0-859A-2A46B775FB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30" name="Freeform 6">
              <a:extLst>
                <a:ext uri="{FF2B5EF4-FFF2-40B4-BE49-F238E27FC236}">
                  <a16:creationId xmlns:a16="http://schemas.microsoft.com/office/drawing/2014/main" id="{5ACFC104-86F4-4D49-B858-F1CA033539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31" name="Freeform 7">
              <a:extLst>
                <a:ext uri="{FF2B5EF4-FFF2-40B4-BE49-F238E27FC236}">
                  <a16:creationId xmlns:a16="http://schemas.microsoft.com/office/drawing/2014/main" id="{80627160-C0E1-4BB7-AA86-D39CB7E794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32" name="Freeform 8">
              <a:extLst>
                <a:ext uri="{FF2B5EF4-FFF2-40B4-BE49-F238E27FC236}">
                  <a16:creationId xmlns:a16="http://schemas.microsoft.com/office/drawing/2014/main" id="{F9C4CF4B-A323-44D9-9FEE-90EFE1D065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33" name="Freeform 9">
              <a:extLst>
                <a:ext uri="{FF2B5EF4-FFF2-40B4-BE49-F238E27FC236}">
                  <a16:creationId xmlns:a16="http://schemas.microsoft.com/office/drawing/2014/main" id="{13E2B3A4-22DB-49DD-A716-388DEC5F8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34" name="Freeform 10">
              <a:extLst>
                <a:ext uri="{FF2B5EF4-FFF2-40B4-BE49-F238E27FC236}">
                  <a16:creationId xmlns:a16="http://schemas.microsoft.com/office/drawing/2014/main" id="{337CB09C-5543-4330-8C3D-354519D8D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35" name="Freeform 11">
              <a:extLst>
                <a:ext uri="{FF2B5EF4-FFF2-40B4-BE49-F238E27FC236}">
                  <a16:creationId xmlns:a16="http://schemas.microsoft.com/office/drawing/2014/main" id="{F54B39E1-DFCE-43D0-80F5-D9256E47DF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4" name="Slide Number Placeholder 3"/>
          <p:cNvSpPr>
            <a:spLocks noGrp="1"/>
          </p:cNvSpPr>
          <p:nvPr>
            <p:ph type="sldNum" sz="quarter" idx="12"/>
          </p:nvPr>
        </p:nvSpPr>
        <p:spPr>
          <a:xfrm>
            <a:off x="8458200" y="6070707"/>
            <a:ext cx="413375" cy="365125"/>
          </a:xfrm>
        </p:spPr>
        <p:txBody>
          <a:bodyPr>
            <a:normAutofit/>
          </a:bodyPr>
          <a:lstStyle/>
          <a:p>
            <a:pPr>
              <a:spcAft>
                <a:spcPts val="600"/>
              </a:spcAft>
            </a:pPr>
            <a:fld id="{D658FDE9-3B55-447C-9C70-697C40FE902E}" type="slidenum">
              <a:rPr lang="en-US" smtClean="0"/>
              <a:pPr>
                <a:spcAft>
                  <a:spcPts val="600"/>
                </a:spcAft>
              </a:pPr>
              <a:t>21</a:t>
            </a:fld>
            <a:endParaRPr lang="en-US" dirty="0"/>
          </a:p>
        </p:txBody>
      </p:sp>
      <p:graphicFrame>
        <p:nvGraphicFramePr>
          <p:cNvPr id="5" name="Content Placeholder 4">
            <a:extLst>
              <a:ext uri="{FF2B5EF4-FFF2-40B4-BE49-F238E27FC236}">
                <a16:creationId xmlns:a16="http://schemas.microsoft.com/office/drawing/2014/main" id="{226E85D2-6F27-4B86-8548-238E25474FED}"/>
              </a:ext>
            </a:extLst>
          </p:cNvPr>
          <p:cNvGraphicFramePr>
            <a:graphicFrameLocks noGrp="1"/>
          </p:cNvGraphicFramePr>
          <p:nvPr>
            <p:ph idx="1"/>
            <p:extLst>
              <p:ext uri="{D42A27DB-BD31-4B8C-83A1-F6EECF244321}">
                <p14:modId xmlns:p14="http://schemas.microsoft.com/office/powerpoint/2010/main" val="1101510063"/>
              </p:ext>
            </p:extLst>
          </p:nvPr>
        </p:nvGraphicFramePr>
        <p:xfrm>
          <a:off x="3562205" y="474007"/>
          <a:ext cx="5277582" cy="5257556"/>
        </p:xfrm>
        <a:graphic>
          <a:graphicData uri="http://schemas.openxmlformats.org/drawingml/2006/table">
            <a:tbl>
              <a:tblPr firstRow="1" firstCol="1" bandRow="1">
                <a:tableStyleId>{3B4B98B0-60AC-42C2-AFA5-B58CD77FA1E5}</a:tableStyleId>
              </a:tblPr>
              <a:tblGrid>
                <a:gridCol w="2649487">
                  <a:extLst>
                    <a:ext uri="{9D8B030D-6E8A-4147-A177-3AD203B41FA5}">
                      <a16:colId xmlns:a16="http://schemas.microsoft.com/office/drawing/2014/main" val="3461214684"/>
                    </a:ext>
                  </a:extLst>
                </a:gridCol>
                <a:gridCol w="2628095">
                  <a:extLst>
                    <a:ext uri="{9D8B030D-6E8A-4147-A177-3AD203B41FA5}">
                      <a16:colId xmlns:a16="http://schemas.microsoft.com/office/drawing/2014/main" val="471480931"/>
                    </a:ext>
                  </a:extLst>
                </a:gridCol>
              </a:tblGrid>
              <a:tr h="461783">
                <a:tc>
                  <a:txBody>
                    <a:bodyPr/>
                    <a:lstStyle/>
                    <a:p>
                      <a:pPr marL="0" marR="0" algn="ctr">
                        <a:lnSpc>
                          <a:spcPct val="107000"/>
                        </a:lnSpc>
                        <a:spcBef>
                          <a:spcPts val="0"/>
                        </a:spcBef>
                        <a:spcAft>
                          <a:spcPts val="0"/>
                        </a:spcAft>
                      </a:pPr>
                      <a:r>
                        <a:rPr lang="en-US" sz="1500" dirty="0">
                          <a:effectLst/>
                          <a:latin typeface="+mn-lt"/>
                          <a:ea typeface="Calibri" panose="020F0502020204030204" pitchFamily="34" charset="0"/>
                          <a:cs typeface="Times New Roman" panose="02020603050405020304" pitchFamily="18" charset="0"/>
                        </a:rPr>
                        <a:t>CSC-WG COMMITTEE DESCRIPTION</a:t>
                      </a:r>
                    </a:p>
                  </a:txBody>
                  <a:tcPr marL="64885" marR="64885" marT="0" marB="0">
                    <a:gradFill>
                      <a:gsLst>
                        <a:gs pos="0">
                          <a:schemeClr val="bg2">
                            <a:tint val="90000"/>
                            <a:lumMod val="110000"/>
                          </a:schemeClr>
                        </a:gs>
                        <a:gs pos="100000">
                          <a:schemeClr val="bg2">
                            <a:shade val="64000"/>
                            <a:lumMod val="98000"/>
                          </a:schemeClr>
                        </a:gs>
                      </a:gsLst>
                      <a:lin ang="5400000" scaled="0"/>
                    </a:gradFill>
                  </a:tcPr>
                </a:tc>
                <a:tc>
                  <a:txBody>
                    <a:bodyPr/>
                    <a:lstStyle/>
                    <a:p>
                      <a:pPr marL="0" marR="0" algn="ctr">
                        <a:lnSpc>
                          <a:spcPct val="107000"/>
                        </a:lnSpc>
                        <a:spcBef>
                          <a:spcPts val="0"/>
                        </a:spcBef>
                        <a:spcAft>
                          <a:spcPts val="0"/>
                        </a:spcAft>
                      </a:pPr>
                      <a:r>
                        <a:rPr lang="en-US" sz="1500" dirty="0">
                          <a:effectLst/>
                          <a:latin typeface="+mn-lt"/>
                        </a:rPr>
                        <a:t>APPOINTMENT PROTOCOL</a:t>
                      </a:r>
                      <a:endParaRPr lang="en-US" sz="1500" dirty="0">
                        <a:effectLst/>
                        <a:latin typeface="+mn-lt"/>
                        <a:ea typeface="Calibri" panose="020F0502020204030204" pitchFamily="34" charset="0"/>
                        <a:cs typeface="Times New Roman" panose="02020603050405020304" pitchFamily="18" charset="0"/>
                      </a:endParaRPr>
                    </a:p>
                  </a:txBody>
                  <a:tcPr marL="64885" marR="64885" marT="0" marB="0">
                    <a:gradFill>
                      <a:gsLst>
                        <a:gs pos="0">
                          <a:schemeClr val="bg2">
                            <a:tint val="90000"/>
                            <a:lumMod val="110000"/>
                          </a:schemeClr>
                        </a:gs>
                        <a:gs pos="100000">
                          <a:schemeClr val="bg2">
                            <a:shade val="64000"/>
                            <a:lumMod val="98000"/>
                          </a:schemeClr>
                        </a:gs>
                      </a:gsLst>
                      <a:lin ang="5400000" scaled="0"/>
                    </a:gradFill>
                  </a:tcPr>
                </a:tc>
                <a:extLst>
                  <a:ext uri="{0D108BD9-81ED-4DB2-BD59-A6C34878D82A}">
                    <a16:rowId xmlns:a16="http://schemas.microsoft.com/office/drawing/2014/main" val="762770242"/>
                  </a:ext>
                </a:extLst>
              </a:tr>
              <a:tr h="4779210">
                <a:tc>
                  <a:txBody>
                    <a:bodyPr/>
                    <a:lstStyle/>
                    <a:p>
                      <a:pPr marL="0" marR="0">
                        <a:lnSpc>
                          <a:spcPct val="107000"/>
                        </a:lnSpc>
                        <a:spcBef>
                          <a:spcPts val="0"/>
                        </a:spcBef>
                        <a:spcAft>
                          <a:spcPts val="0"/>
                        </a:spcAft>
                      </a:pPr>
                      <a:r>
                        <a:rPr lang="en-US" sz="1200" b="0" dirty="0">
                          <a:solidFill>
                            <a:schemeClr val="tx1"/>
                          </a:solidFill>
                          <a:effectLst/>
                          <a:latin typeface="+mn-lt"/>
                          <a:ea typeface="Calibri" panose="020F0502020204030204" pitchFamily="34" charset="0"/>
                          <a:cs typeface="Times New Roman" panose="02020603050405020304" pitchFamily="18" charset="0"/>
                        </a:rPr>
                        <a:t>The CSC Workgroup meets to further the federal governments’ administration of CSC within IHS. The Agency, in active participation with Tribes, has developed a comprehensive CSC policy to implement the statutory provides of the ISDA. </a:t>
                      </a:r>
                    </a:p>
                    <a:p>
                      <a:pPr marL="0" marR="0">
                        <a:lnSpc>
                          <a:spcPct val="107000"/>
                        </a:lnSpc>
                        <a:spcBef>
                          <a:spcPts val="0"/>
                        </a:spcBef>
                        <a:spcAft>
                          <a:spcPts val="0"/>
                        </a:spcAft>
                      </a:pPr>
                      <a:endParaRPr lang="en-US" sz="1200" b="0" dirty="0">
                        <a:solidFill>
                          <a:schemeClr val="tx1"/>
                        </a:solidFill>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b="0" dirty="0">
                        <a:solidFill>
                          <a:schemeClr val="tx1"/>
                        </a:solidFill>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b="0" dirty="0">
                        <a:solidFill>
                          <a:schemeClr val="tx1"/>
                        </a:solidFill>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b="0" dirty="0">
                        <a:solidFill>
                          <a:schemeClr val="tx1"/>
                        </a:solidFill>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b="0" dirty="0">
                        <a:solidFill>
                          <a:schemeClr val="tx1"/>
                        </a:solidFill>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b="0" dirty="0">
                        <a:solidFill>
                          <a:schemeClr val="tx1"/>
                        </a:solidFill>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b="0" dirty="0">
                        <a:solidFill>
                          <a:schemeClr val="tx1"/>
                        </a:solidFill>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b="0" dirty="0">
                        <a:solidFill>
                          <a:schemeClr val="tx1"/>
                        </a:solidFill>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b="1" dirty="0">
                        <a:solidFill>
                          <a:srgbClr val="0070C0"/>
                        </a:solidFill>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b="1" dirty="0">
                        <a:solidFill>
                          <a:srgbClr val="0070C0"/>
                        </a:solidFill>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b="1" dirty="0">
                        <a:solidFill>
                          <a:srgbClr val="0070C0"/>
                        </a:solidFill>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b="0" dirty="0">
                          <a:solidFill>
                            <a:schemeClr val="tx1"/>
                          </a:solidFill>
                          <a:effectLst/>
                          <a:latin typeface="+mn-lt"/>
                          <a:ea typeface="Calibri" panose="020F0502020204030204" pitchFamily="34" charset="0"/>
                          <a:cs typeface="Times New Roman" panose="02020603050405020304" pitchFamily="18" charset="0"/>
                        </a:rPr>
                        <a:t>Committee meets as needed.</a:t>
                      </a:r>
                    </a:p>
                    <a:p>
                      <a:pPr marL="0" marR="0">
                        <a:lnSpc>
                          <a:spcPct val="107000"/>
                        </a:lnSpc>
                        <a:spcBef>
                          <a:spcPts val="0"/>
                        </a:spcBef>
                        <a:spcAft>
                          <a:spcPts val="0"/>
                        </a:spcAft>
                      </a:pPr>
                      <a:endParaRPr lang="en-US" sz="1200" b="1" dirty="0">
                        <a:solidFill>
                          <a:srgbClr val="0070C0"/>
                        </a:solidFill>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b="1" dirty="0">
                          <a:solidFill>
                            <a:srgbClr val="0070C0"/>
                          </a:solidFill>
                          <a:effectLst/>
                          <a:latin typeface="+mn-lt"/>
                          <a:ea typeface="Calibri" panose="020F0502020204030204" pitchFamily="34" charset="0"/>
                          <a:cs typeface="Times New Roman" panose="02020603050405020304" pitchFamily="18" charset="0"/>
                          <a:hlinkClick r:id="rId2"/>
                        </a:rPr>
                        <a:t>https://ihs.gov/tribalconsultation/workgroups/</a:t>
                      </a:r>
                      <a:endParaRPr lang="en-US" sz="1200" b="1" dirty="0">
                        <a:solidFill>
                          <a:srgbClr val="0070C0"/>
                        </a:solidFill>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b="1" dirty="0">
                          <a:solidFill>
                            <a:srgbClr val="0070C0"/>
                          </a:solidFill>
                          <a:effectLst/>
                          <a:latin typeface="+mn-lt"/>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endParaRPr lang="en-US" sz="1200" b="1" dirty="0">
                        <a:solidFill>
                          <a:srgbClr val="0070C0"/>
                        </a:solidFill>
                        <a:effectLst/>
                        <a:latin typeface="+mn-lt"/>
                        <a:ea typeface="Calibri" panose="020F0502020204030204" pitchFamily="34" charset="0"/>
                        <a:cs typeface="Times New Roman" panose="02020603050405020304" pitchFamily="18" charset="0"/>
                      </a:endParaRPr>
                    </a:p>
                  </a:txBody>
                  <a:tcPr marL="64885" marR="64885" marT="0" marB="0">
                    <a:gradFill>
                      <a:gsLst>
                        <a:gs pos="0">
                          <a:schemeClr val="bg2">
                            <a:tint val="90000"/>
                            <a:lumMod val="110000"/>
                            <a:alpha val="0"/>
                          </a:schemeClr>
                        </a:gs>
                        <a:gs pos="100000">
                          <a:schemeClr val="bg2">
                            <a:shade val="64000"/>
                            <a:lumMod val="98000"/>
                          </a:schemeClr>
                        </a:gs>
                      </a:gsLst>
                      <a:lin ang="5400000" scaled="0"/>
                    </a:gradFill>
                  </a:tcPr>
                </a:tc>
                <a:tc>
                  <a:txBody>
                    <a:bodyPr/>
                    <a:lstStyle/>
                    <a:p>
                      <a:pPr marL="0" marR="0">
                        <a:lnSpc>
                          <a:spcPct val="107000"/>
                        </a:lnSpc>
                        <a:spcBef>
                          <a:spcPts val="0"/>
                        </a:spcBef>
                        <a:spcAft>
                          <a:spcPts val="0"/>
                        </a:spcAft>
                      </a:pPr>
                      <a:r>
                        <a:rPr lang="en-US" sz="1200" dirty="0">
                          <a:effectLst/>
                          <a:latin typeface="+mn-lt"/>
                        </a:rPr>
                        <a:t> Delegates must be elected tribal officials acting in their official capacity as elected officials of their tribe, with authority to act on behalf of the tribe; qualified to represent the views of the Indian tribes in the area that they are nominated.</a:t>
                      </a:r>
                    </a:p>
                    <a:p>
                      <a:pPr marL="0" marR="0">
                        <a:lnSpc>
                          <a:spcPct val="107000"/>
                        </a:lnSpc>
                        <a:spcBef>
                          <a:spcPts val="0"/>
                        </a:spcBef>
                        <a:spcAft>
                          <a:spcPts val="0"/>
                        </a:spcAft>
                      </a:pPr>
                      <a:r>
                        <a:rPr lang="en-US" sz="1200" dirty="0">
                          <a:effectLst/>
                          <a:latin typeface="+mn-lt"/>
                        </a:rPr>
                        <a:t> </a:t>
                      </a:r>
                    </a:p>
                    <a:p>
                      <a:pPr marL="0" marR="0">
                        <a:lnSpc>
                          <a:spcPct val="107000"/>
                        </a:lnSpc>
                        <a:spcBef>
                          <a:spcPts val="0"/>
                        </a:spcBef>
                        <a:spcAft>
                          <a:spcPts val="0"/>
                        </a:spcAft>
                      </a:pPr>
                      <a:r>
                        <a:rPr lang="en-US" sz="1200" dirty="0">
                          <a:effectLst/>
                          <a:latin typeface="+mn-lt"/>
                        </a:rPr>
                        <a:t>Submit official letter or tribal resolution to appoint an elected official or designated tribal official.</a:t>
                      </a:r>
                    </a:p>
                    <a:p>
                      <a:pPr marL="0" marR="0">
                        <a:lnSpc>
                          <a:spcPct val="107000"/>
                        </a:lnSpc>
                        <a:spcBef>
                          <a:spcPts val="0"/>
                        </a:spcBef>
                        <a:spcAft>
                          <a:spcPts val="0"/>
                        </a:spcAft>
                      </a:pPr>
                      <a:r>
                        <a:rPr lang="en-US" sz="1200" dirty="0">
                          <a:effectLst/>
                          <a:latin typeface="+mn-lt"/>
                        </a:rPr>
                        <a:t> </a:t>
                      </a:r>
                    </a:p>
                    <a:p>
                      <a:pPr marL="0" marR="0">
                        <a:lnSpc>
                          <a:spcPct val="107000"/>
                        </a:lnSpc>
                        <a:spcBef>
                          <a:spcPts val="0"/>
                        </a:spcBef>
                        <a:spcAft>
                          <a:spcPts val="0"/>
                        </a:spcAft>
                      </a:pPr>
                      <a:endParaRPr lang="en-US" sz="1200" dirty="0">
                        <a:effectLst/>
                        <a:latin typeface="+mn-lt"/>
                      </a:endParaRPr>
                    </a:p>
                  </a:txBody>
                  <a:tcPr marL="64885" marR="64885" marT="0" marB="0">
                    <a:gradFill>
                      <a:gsLst>
                        <a:gs pos="0">
                          <a:schemeClr val="bg2">
                            <a:tint val="90000"/>
                            <a:lumMod val="110000"/>
                            <a:alpha val="0"/>
                          </a:schemeClr>
                        </a:gs>
                        <a:gs pos="100000">
                          <a:schemeClr val="bg2">
                            <a:shade val="64000"/>
                            <a:lumMod val="98000"/>
                          </a:schemeClr>
                        </a:gs>
                      </a:gsLst>
                      <a:lin ang="5400000" scaled="0"/>
                    </a:gradFill>
                  </a:tcPr>
                </a:tc>
                <a:extLst>
                  <a:ext uri="{0D108BD9-81ED-4DB2-BD59-A6C34878D82A}">
                    <a16:rowId xmlns:a16="http://schemas.microsoft.com/office/drawing/2014/main" val="2718457392"/>
                  </a:ext>
                </a:extLst>
              </a:tr>
            </a:tbl>
          </a:graphicData>
        </a:graphic>
      </p:graphicFrame>
      <p:sp>
        <p:nvSpPr>
          <p:cNvPr id="7" name="TextBox 6">
            <a:extLst>
              <a:ext uri="{FF2B5EF4-FFF2-40B4-BE49-F238E27FC236}">
                <a16:creationId xmlns:a16="http://schemas.microsoft.com/office/drawing/2014/main" id="{AA5A4848-8353-4908-91B4-629DCF2E84A0}"/>
              </a:ext>
            </a:extLst>
          </p:cNvPr>
          <p:cNvSpPr txBox="1"/>
          <p:nvPr/>
        </p:nvSpPr>
        <p:spPr>
          <a:xfrm>
            <a:off x="152400" y="1295400"/>
            <a:ext cx="2078818" cy="2677656"/>
          </a:xfrm>
          <a:prstGeom prst="rect">
            <a:avLst/>
          </a:prstGeom>
          <a:noFill/>
        </p:spPr>
        <p:txBody>
          <a:bodyPr wrap="square" rtlCol="0">
            <a:spAutoFit/>
          </a:bodyPr>
          <a:lstStyle/>
          <a:p>
            <a:pPr algn="ctr"/>
            <a:r>
              <a:rPr lang="en-US" sz="2800" dirty="0">
                <a:solidFill>
                  <a:schemeClr val="bg1"/>
                </a:solidFill>
                <a:latin typeface="+mj-lt"/>
              </a:rPr>
              <a:t>I.H.S. Contract Support Costs Workgroup (CSC-WG)</a:t>
            </a:r>
          </a:p>
        </p:txBody>
      </p:sp>
    </p:spTree>
    <p:extLst>
      <p:ext uri="{BB962C8B-B14F-4D97-AF65-F5344CB8AC3E}">
        <p14:creationId xmlns:p14="http://schemas.microsoft.com/office/powerpoint/2010/main" val="31481496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alpha val="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03AE710-7D3C-454B-82CF-49B0093E98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39CC2B4-028D-4241-812D-86DEFC665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9" name="Group 28">
            <a:extLst>
              <a:ext uri="{FF2B5EF4-FFF2-40B4-BE49-F238E27FC236}">
                <a16:creationId xmlns:a16="http://schemas.microsoft.com/office/drawing/2014/main" id="{CA13242B-E02E-4DE0-859A-2A46B775FB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30" name="Freeform 6">
              <a:extLst>
                <a:ext uri="{FF2B5EF4-FFF2-40B4-BE49-F238E27FC236}">
                  <a16:creationId xmlns:a16="http://schemas.microsoft.com/office/drawing/2014/main" id="{5ACFC104-86F4-4D49-B858-F1CA033539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31" name="Freeform 7">
              <a:extLst>
                <a:ext uri="{FF2B5EF4-FFF2-40B4-BE49-F238E27FC236}">
                  <a16:creationId xmlns:a16="http://schemas.microsoft.com/office/drawing/2014/main" id="{80627160-C0E1-4BB7-AA86-D39CB7E794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32" name="Freeform 8">
              <a:extLst>
                <a:ext uri="{FF2B5EF4-FFF2-40B4-BE49-F238E27FC236}">
                  <a16:creationId xmlns:a16="http://schemas.microsoft.com/office/drawing/2014/main" id="{F9C4CF4B-A323-44D9-9FEE-90EFE1D065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33" name="Freeform 9">
              <a:extLst>
                <a:ext uri="{FF2B5EF4-FFF2-40B4-BE49-F238E27FC236}">
                  <a16:creationId xmlns:a16="http://schemas.microsoft.com/office/drawing/2014/main" id="{13E2B3A4-22DB-49DD-A716-388DEC5F8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34" name="Freeform 10">
              <a:extLst>
                <a:ext uri="{FF2B5EF4-FFF2-40B4-BE49-F238E27FC236}">
                  <a16:creationId xmlns:a16="http://schemas.microsoft.com/office/drawing/2014/main" id="{337CB09C-5543-4330-8C3D-354519D8D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35" name="Freeform 11">
              <a:extLst>
                <a:ext uri="{FF2B5EF4-FFF2-40B4-BE49-F238E27FC236}">
                  <a16:creationId xmlns:a16="http://schemas.microsoft.com/office/drawing/2014/main" id="{F54B39E1-DFCE-43D0-80F5-D9256E47DF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4" name="Slide Number Placeholder 3"/>
          <p:cNvSpPr>
            <a:spLocks noGrp="1"/>
          </p:cNvSpPr>
          <p:nvPr>
            <p:ph type="sldNum" sz="quarter" idx="12"/>
          </p:nvPr>
        </p:nvSpPr>
        <p:spPr>
          <a:xfrm>
            <a:off x="8513696" y="6177621"/>
            <a:ext cx="413375" cy="365125"/>
          </a:xfrm>
        </p:spPr>
        <p:txBody>
          <a:bodyPr>
            <a:normAutofit/>
          </a:bodyPr>
          <a:lstStyle/>
          <a:p>
            <a:pPr>
              <a:spcAft>
                <a:spcPts val="600"/>
              </a:spcAft>
            </a:pPr>
            <a:fld id="{D658FDE9-3B55-447C-9C70-697C40FE902E}" type="slidenum">
              <a:rPr lang="en-US" smtClean="0"/>
              <a:pPr>
                <a:spcAft>
                  <a:spcPts val="600"/>
                </a:spcAft>
              </a:pPr>
              <a:t>22</a:t>
            </a:fld>
            <a:endParaRPr lang="en-US" dirty="0"/>
          </a:p>
        </p:txBody>
      </p:sp>
      <p:graphicFrame>
        <p:nvGraphicFramePr>
          <p:cNvPr id="5" name="Content Placeholder 4">
            <a:extLst>
              <a:ext uri="{FF2B5EF4-FFF2-40B4-BE49-F238E27FC236}">
                <a16:creationId xmlns:a16="http://schemas.microsoft.com/office/drawing/2014/main" id="{226E85D2-6F27-4B86-8548-238E25474FED}"/>
              </a:ext>
            </a:extLst>
          </p:cNvPr>
          <p:cNvGraphicFramePr>
            <a:graphicFrameLocks noGrp="1"/>
          </p:cNvGraphicFramePr>
          <p:nvPr>
            <p:ph idx="1"/>
            <p:extLst>
              <p:ext uri="{D42A27DB-BD31-4B8C-83A1-F6EECF244321}">
                <p14:modId xmlns:p14="http://schemas.microsoft.com/office/powerpoint/2010/main" val="30648493"/>
              </p:ext>
            </p:extLst>
          </p:nvPr>
        </p:nvGraphicFramePr>
        <p:xfrm>
          <a:off x="3683679" y="400009"/>
          <a:ext cx="5277582" cy="5598466"/>
        </p:xfrm>
        <a:graphic>
          <a:graphicData uri="http://schemas.openxmlformats.org/drawingml/2006/table">
            <a:tbl>
              <a:tblPr firstRow="1" firstCol="1" bandRow="1">
                <a:tableStyleId>{3B4B98B0-60AC-42C2-AFA5-B58CD77FA1E5}</a:tableStyleId>
              </a:tblPr>
              <a:tblGrid>
                <a:gridCol w="2649487">
                  <a:extLst>
                    <a:ext uri="{9D8B030D-6E8A-4147-A177-3AD203B41FA5}">
                      <a16:colId xmlns:a16="http://schemas.microsoft.com/office/drawing/2014/main" val="3461214684"/>
                    </a:ext>
                  </a:extLst>
                </a:gridCol>
                <a:gridCol w="2628095">
                  <a:extLst>
                    <a:ext uri="{9D8B030D-6E8A-4147-A177-3AD203B41FA5}">
                      <a16:colId xmlns:a16="http://schemas.microsoft.com/office/drawing/2014/main" val="471480931"/>
                    </a:ext>
                  </a:extLst>
                </a:gridCol>
              </a:tblGrid>
              <a:tr h="464261">
                <a:tc>
                  <a:txBody>
                    <a:bodyPr/>
                    <a:lstStyle/>
                    <a:p>
                      <a:pPr marL="0" marR="0" algn="ctr">
                        <a:lnSpc>
                          <a:spcPct val="107000"/>
                        </a:lnSpc>
                        <a:spcBef>
                          <a:spcPts val="0"/>
                        </a:spcBef>
                        <a:spcAft>
                          <a:spcPts val="0"/>
                        </a:spcAft>
                      </a:pPr>
                      <a:r>
                        <a:rPr lang="en-US" sz="1500" dirty="0">
                          <a:effectLst/>
                          <a:latin typeface="+mn-lt"/>
                          <a:ea typeface="Calibri" panose="020F0502020204030204" pitchFamily="34" charset="0"/>
                          <a:cs typeface="Times New Roman" panose="02020603050405020304" pitchFamily="18" charset="0"/>
                        </a:rPr>
                        <a:t>TSGAC COMMITTEE DESCRIPTION</a:t>
                      </a:r>
                    </a:p>
                  </a:txBody>
                  <a:tcPr marL="64885" marR="64885" marT="0" marB="0">
                    <a:gradFill>
                      <a:gsLst>
                        <a:gs pos="0">
                          <a:schemeClr val="bg2">
                            <a:tint val="90000"/>
                            <a:lumMod val="110000"/>
                          </a:schemeClr>
                        </a:gs>
                        <a:gs pos="100000">
                          <a:schemeClr val="bg2">
                            <a:shade val="64000"/>
                            <a:lumMod val="98000"/>
                          </a:schemeClr>
                        </a:gs>
                      </a:gsLst>
                      <a:lin ang="5400000" scaled="0"/>
                    </a:gradFill>
                  </a:tcPr>
                </a:tc>
                <a:tc>
                  <a:txBody>
                    <a:bodyPr/>
                    <a:lstStyle/>
                    <a:p>
                      <a:pPr marL="0" marR="0" algn="ctr">
                        <a:lnSpc>
                          <a:spcPct val="107000"/>
                        </a:lnSpc>
                        <a:spcBef>
                          <a:spcPts val="0"/>
                        </a:spcBef>
                        <a:spcAft>
                          <a:spcPts val="0"/>
                        </a:spcAft>
                      </a:pPr>
                      <a:r>
                        <a:rPr lang="en-US" sz="1500" dirty="0">
                          <a:effectLst/>
                          <a:latin typeface="+mn-lt"/>
                        </a:rPr>
                        <a:t>APPOINTMENT PROTOCOL</a:t>
                      </a:r>
                      <a:endParaRPr lang="en-US" sz="1500" dirty="0">
                        <a:effectLst/>
                        <a:latin typeface="+mn-lt"/>
                        <a:ea typeface="Calibri" panose="020F0502020204030204" pitchFamily="34" charset="0"/>
                        <a:cs typeface="Times New Roman" panose="02020603050405020304" pitchFamily="18" charset="0"/>
                      </a:endParaRPr>
                    </a:p>
                  </a:txBody>
                  <a:tcPr marL="64885" marR="64885" marT="0" marB="0">
                    <a:gradFill>
                      <a:gsLst>
                        <a:gs pos="0">
                          <a:schemeClr val="bg2">
                            <a:tint val="90000"/>
                            <a:lumMod val="110000"/>
                          </a:schemeClr>
                        </a:gs>
                        <a:gs pos="100000">
                          <a:schemeClr val="bg2">
                            <a:shade val="64000"/>
                            <a:lumMod val="98000"/>
                          </a:schemeClr>
                        </a:gs>
                      </a:gsLst>
                      <a:lin ang="5400000" scaled="0"/>
                    </a:gradFill>
                  </a:tcPr>
                </a:tc>
                <a:extLst>
                  <a:ext uri="{0D108BD9-81ED-4DB2-BD59-A6C34878D82A}">
                    <a16:rowId xmlns:a16="http://schemas.microsoft.com/office/drawing/2014/main" val="762770242"/>
                  </a:ext>
                </a:extLst>
              </a:tr>
              <a:tr h="5120120">
                <a:tc>
                  <a:txBody>
                    <a:bodyPr/>
                    <a:lstStyle/>
                    <a:p>
                      <a:pPr marL="0" marR="0">
                        <a:lnSpc>
                          <a:spcPct val="107000"/>
                        </a:lnSpc>
                        <a:spcBef>
                          <a:spcPts val="0"/>
                        </a:spcBef>
                        <a:spcAft>
                          <a:spcPts val="0"/>
                        </a:spcAft>
                      </a:pPr>
                      <a:r>
                        <a:rPr lang="en-US" sz="1200" b="0" dirty="0">
                          <a:solidFill>
                            <a:schemeClr val="tx1"/>
                          </a:solidFill>
                          <a:effectLst/>
                          <a:latin typeface="+mn-lt"/>
                          <a:ea typeface="Calibri" panose="020F0502020204030204" pitchFamily="34" charset="0"/>
                          <a:cs typeface="Times New Roman" panose="02020603050405020304" pitchFamily="18" charset="0"/>
                        </a:rPr>
                        <a:t>The TSGAC provides advice to the IHS Director and assistance on issues and concerns pertaining to Tribal Self-Governance and the implementation of the Self-Governance within the IHS.  The TSGAC also represents Self-Governance Tribes by acting on their behalf to clarify issues that affect all compacting tribes specific to issues affecting the delivery of health care of American Indian and Alaska Natives. On a quarterly basis, they meet to confer, discuss, and come to consensus on specific Self-Governance issues. Additionally, the TSGAC provides verbal and written advice about Self-Governance issues to the Director, IHS and the Director of the Office of Tribal Self-Governance. </a:t>
                      </a:r>
                    </a:p>
                    <a:p>
                      <a:pPr marL="0" marR="0">
                        <a:lnSpc>
                          <a:spcPct val="107000"/>
                        </a:lnSpc>
                        <a:spcBef>
                          <a:spcPts val="0"/>
                        </a:spcBef>
                        <a:spcAft>
                          <a:spcPts val="0"/>
                        </a:spcAft>
                      </a:pPr>
                      <a:endParaRPr lang="en-US" sz="1200" b="0" dirty="0">
                        <a:solidFill>
                          <a:schemeClr val="tx1"/>
                        </a:solidFill>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b="1" dirty="0">
                          <a:solidFill>
                            <a:srgbClr val="0070C0"/>
                          </a:solidFill>
                          <a:effectLst/>
                          <a:latin typeface="+mn-lt"/>
                          <a:ea typeface="Calibri" panose="020F0502020204030204" pitchFamily="34" charset="0"/>
                          <a:cs typeface="Times New Roman" panose="02020603050405020304" pitchFamily="18" charset="0"/>
                        </a:rPr>
                        <a:t>Website not found</a:t>
                      </a:r>
                    </a:p>
                    <a:p>
                      <a:pPr marL="0" marR="0">
                        <a:lnSpc>
                          <a:spcPct val="107000"/>
                        </a:lnSpc>
                        <a:spcBef>
                          <a:spcPts val="0"/>
                        </a:spcBef>
                        <a:spcAft>
                          <a:spcPts val="0"/>
                        </a:spcAft>
                      </a:pPr>
                      <a:r>
                        <a:rPr lang="en-US" sz="1200" b="1" dirty="0">
                          <a:solidFill>
                            <a:srgbClr val="0070C0"/>
                          </a:solidFill>
                          <a:effectLst/>
                          <a:latin typeface="+mn-lt"/>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endParaRPr lang="en-US" sz="1200" b="1" dirty="0">
                        <a:solidFill>
                          <a:srgbClr val="0070C0"/>
                        </a:solidFill>
                        <a:effectLst/>
                        <a:latin typeface="+mn-lt"/>
                        <a:ea typeface="Calibri" panose="020F0502020204030204" pitchFamily="34" charset="0"/>
                        <a:cs typeface="Times New Roman" panose="02020603050405020304" pitchFamily="18" charset="0"/>
                      </a:endParaRPr>
                    </a:p>
                  </a:txBody>
                  <a:tcPr marL="64885" marR="64885" marT="0" marB="0">
                    <a:gradFill>
                      <a:gsLst>
                        <a:gs pos="0">
                          <a:schemeClr val="bg2">
                            <a:tint val="90000"/>
                            <a:lumMod val="110000"/>
                            <a:alpha val="0"/>
                          </a:schemeClr>
                        </a:gs>
                        <a:gs pos="100000">
                          <a:schemeClr val="bg2">
                            <a:shade val="64000"/>
                            <a:lumMod val="98000"/>
                          </a:schemeClr>
                        </a:gs>
                      </a:gsLst>
                      <a:lin ang="5400000" scaled="0"/>
                    </a:gradFill>
                  </a:tcPr>
                </a:tc>
                <a:tc>
                  <a:txBody>
                    <a:bodyPr/>
                    <a:lstStyle/>
                    <a:p>
                      <a:pPr marL="0" marR="0">
                        <a:lnSpc>
                          <a:spcPct val="107000"/>
                        </a:lnSpc>
                        <a:spcBef>
                          <a:spcPts val="0"/>
                        </a:spcBef>
                        <a:spcAft>
                          <a:spcPts val="0"/>
                        </a:spcAft>
                      </a:pPr>
                      <a:r>
                        <a:rPr lang="en-US" sz="1200" dirty="0">
                          <a:effectLst/>
                          <a:latin typeface="+mn-lt"/>
                        </a:rPr>
                        <a:t> Delegates must be elected tribal officials acting in their official capacity as elected officials of their tribe, with authority to act on behalf of the tribe; qualified to represent the views of the Indian tribes in the area that they are nominated.</a:t>
                      </a:r>
                    </a:p>
                    <a:p>
                      <a:pPr marL="0" marR="0">
                        <a:lnSpc>
                          <a:spcPct val="107000"/>
                        </a:lnSpc>
                        <a:spcBef>
                          <a:spcPts val="0"/>
                        </a:spcBef>
                        <a:spcAft>
                          <a:spcPts val="0"/>
                        </a:spcAft>
                      </a:pPr>
                      <a:r>
                        <a:rPr lang="en-US" sz="1200" dirty="0">
                          <a:effectLst/>
                          <a:latin typeface="+mn-lt"/>
                        </a:rPr>
                        <a:t> </a:t>
                      </a:r>
                    </a:p>
                    <a:p>
                      <a:pPr marL="0" marR="0">
                        <a:lnSpc>
                          <a:spcPct val="107000"/>
                        </a:lnSpc>
                        <a:spcBef>
                          <a:spcPts val="0"/>
                        </a:spcBef>
                        <a:spcAft>
                          <a:spcPts val="0"/>
                        </a:spcAft>
                      </a:pPr>
                      <a:r>
                        <a:rPr lang="en-US" sz="1200" dirty="0">
                          <a:effectLst/>
                          <a:latin typeface="+mn-lt"/>
                        </a:rPr>
                        <a:t>Submit official letter or tribal resolution to appoint an elected official or designated tribal official.</a:t>
                      </a:r>
                    </a:p>
                    <a:p>
                      <a:pPr marL="0" marR="0">
                        <a:lnSpc>
                          <a:spcPct val="107000"/>
                        </a:lnSpc>
                        <a:spcBef>
                          <a:spcPts val="0"/>
                        </a:spcBef>
                        <a:spcAft>
                          <a:spcPts val="0"/>
                        </a:spcAft>
                      </a:pPr>
                      <a:r>
                        <a:rPr lang="en-US" sz="1200" dirty="0">
                          <a:effectLst/>
                          <a:latin typeface="+mn-lt"/>
                        </a:rPr>
                        <a:t> </a:t>
                      </a:r>
                    </a:p>
                    <a:p>
                      <a:pPr marL="0" marR="0">
                        <a:lnSpc>
                          <a:spcPct val="107000"/>
                        </a:lnSpc>
                        <a:spcBef>
                          <a:spcPts val="0"/>
                        </a:spcBef>
                        <a:spcAft>
                          <a:spcPts val="0"/>
                        </a:spcAft>
                      </a:pPr>
                      <a:endParaRPr lang="en-US" sz="1200" dirty="0">
                        <a:effectLst/>
                        <a:latin typeface="+mn-lt"/>
                      </a:endParaRPr>
                    </a:p>
                  </a:txBody>
                  <a:tcPr marL="64885" marR="64885" marT="0" marB="0">
                    <a:gradFill>
                      <a:gsLst>
                        <a:gs pos="0">
                          <a:schemeClr val="bg2">
                            <a:tint val="90000"/>
                            <a:lumMod val="110000"/>
                            <a:alpha val="0"/>
                          </a:schemeClr>
                        </a:gs>
                        <a:gs pos="100000">
                          <a:schemeClr val="bg2">
                            <a:shade val="64000"/>
                            <a:lumMod val="98000"/>
                          </a:schemeClr>
                        </a:gs>
                      </a:gsLst>
                      <a:lin ang="5400000" scaled="0"/>
                    </a:gradFill>
                  </a:tcPr>
                </a:tc>
                <a:extLst>
                  <a:ext uri="{0D108BD9-81ED-4DB2-BD59-A6C34878D82A}">
                    <a16:rowId xmlns:a16="http://schemas.microsoft.com/office/drawing/2014/main" val="2718457392"/>
                  </a:ext>
                </a:extLst>
              </a:tr>
            </a:tbl>
          </a:graphicData>
        </a:graphic>
      </p:graphicFrame>
      <p:sp>
        <p:nvSpPr>
          <p:cNvPr id="7" name="TextBox 6">
            <a:extLst>
              <a:ext uri="{FF2B5EF4-FFF2-40B4-BE49-F238E27FC236}">
                <a16:creationId xmlns:a16="http://schemas.microsoft.com/office/drawing/2014/main" id="{AA5A4848-8353-4908-91B4-629DCF2E84A0}"/>
              </a:ext>
            </a:extLst>
          </p:cNvPr>
          <p:cNvSpPr txBox="1"/>
          <p:nvPr/>
        </p:nvSpPr>
        <p:spPr>
          <a:xfrm>
            <a:off x="152400" y="1295400"/>
            <a:ext cx="2078818" cy="2246769"/>
          </a:xfrm>
          <a:prstGeom prst="rect">
            <a:avLst/>
          </a:prstGeom>
          <a:noFill/>
        </p:spPr>
        <p:txBody>
          <a:bodyPr wrap="square" rtlCol="0">
            <a:spAutoFit/>
          </a:bodyPr>
          <a:lstStyle/>
          <a:p>
            <a:pPr algn="ctr"/>
            <a:r>
              <a:rPr lang="en-US" sz="2800" dirty="0">
                <a:solidFill>
                  <a:schemeClr val="bg1"/>
                </a:solidFill>
                <a:latin typeface="+mj-lt"/>
              </a:rPr>
              <a:t>Tribal Self Governance Advisory Committee (TSGAC)</a:t>
            </a:r>
          </a:p>
        </p:txBody>
      </p:sp>
    </p:spTree>
    <p:extLst>
      <p:ext uri="{BB962C8B-B14F-4D97-AF65-F5344CB8AC3E}">
        <p14:creationId xmlns:p14="http://schemas.microsoft.com/office/powerpoint/2010/main" val="384314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alpha val="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03AE710-7D3C-454B-82CF-49B0093E98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39CC2B4-028D-4241-812D-86DEFC665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9" name="Group 28">
            <a:extLst>
              <a:ext uri="{FF2B5EF4-FFF2-40B4-BE49-F238E27FC236}">
                <a16:creationId xmlns:a16="http://schemas.microsoft.com/office/drawing/2014/main" id="{CA13242B-E02E-4DE0-859A-2A46B775FB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30" name="Freeform 6">
              <a:extLst>
                <a:ext uri="{FF2B5EF4-FFF2-40B4-BE49-F238E27FC236}">
                  <a16:creationId xmlns:a16="http://schemas.microsoft.com/office/drawing/2014/main" id="{5ACFC104-86F4-4D49-B858-F1CA033539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31" name="Freeform 7">
              <a:extLst>
                <a:ext uri="{FF2B5EF4-FFF2-40B4-BE49-F238E27FC236}">
                  <a16:creationId xmlns:a16="http://schemas.microsoft.com/office/drawing/2014/main" id="{80627160-C0E1-4BB7-AA86-D39CB7E794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32" name="Freeform 8">
              <a:extLst>
                <a:ext uri="{FF2B5EF4-FFF2-40B4-BE49-F238E27FC236}">
                  <a16:creationId xmlns:a16="http://schemas.microsoft.com/office/drawing/2014/main" id="{F9C4CF4B-A323-44D9-9FEE-90EFE1D065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33" name="Freeform 9">
              <a:extLst>
                <a:ext uri="{FF2B5EF4-FFF2-40B4-BE49-F238E27FC236}">
                  <a16:creationId xmlns:a16="http://schemas.microsoft.com/office/drawing/2014/main" id="{13E2B3A4-22DB-49DD-A716-388DEC5F8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34" name="Freeform 10">
              <a:extLst>
                <a:ext uri="{FF2B5EF4-FFF2-40B4-BE49-F238E27FC236}">
                  <a16:creationId xmlns:a16="http://schemas.microsoft.com/office/drawing/2014/main" id="{337CB09C-5543-4330-8C3D-354519D8D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35" name="Freeform 11">
              <a:extLst>
                <a:ext uri="{FF2B5EF4-FFF2-40B4-BE49-F238E27FC236}">
                  <a16:creationId xmlns:a16="http://schemas.microsoft.com/office/drawing/2014/main" id="{F54B39E1-DFCE-43D0-80F5-D9256E47DF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4" name="Slide Number Placeholder 3"/>
          <p:cNvSpPr>
            <a:spLocks noGrp="1"/>
          </p:cNvSpPr>
          <p:nvPr>
            <p:ph type="sldNum" sz="quarter" idx="12"/>
          </p:nvPr>
        </p:nvSpPr>
        <p:spPr>
          <a:xfrm>
            <a:off x="8478205" y="6168096"/>
            <a:ext cx="413375" cy="365125"/>
          </a:xfrm>
        </p:spPr>
        <p:txBody>
          <a:bodyPr>
            <a:normAutofit/>
          </a:bodyPr>
          <a:lstStyle/>
          <a:p>
            <a:pPr>
              <a:spcAft>
                <a:spcPts val="600"/>
              </a:spcAft>
            </a:pPr>
            <a:fld id="{D658FDE9-3B55-447C-9C70-697C40FE902E}" type="slidenum">
              <a:rPr lang="en-US" smtClean="0"/>
              <a:pPr>
                <a:spcAft>
                  <a:spcPts val="600"/>
                </a:spcAft>
              </a:pPr>
              <a:t>23</a:t>
            </a:fld>
            <a:endParaRPr lang="en-US" dirty="0"/>
          </a:p>
        </p:txBody>
      </p:sp>
      <p:graphicFrame>
        <p:nvGraphicFramePr>
          <p:cNvPr id="5" name="Content Placeholder 4">
            <a:extLst>
              <a:ext uri="{FF2B5EF4-FFF2-40B4-BE49-F238E27FC236}">
                <a16:creationId xmlns:a16="http://schemas.microsoft.com/office/drawing/2014/main" id="{226E85D2-6F27-4B86-8548-238E25474FED}"/>
              </a:ext>
            </a:extLst>
          </p:cNvPr>
          <p:cNvGraphicFramePr>
            <a:graphicFrameLocks noGrp="1"/>
          </p:cNvGraphicFramePr>
          <p:nvPr>
            <p:ph idx="1"/>
            <p:extLst>
              <p:ext uri="{D42A27DB-BD31-4B8C-83A1-F6EECF244321}">
                <p14:modId xmlns:p14="http://schemas.microsoft.com/office/powerpoint/2010/main" val="3438397435"/>
              </p:ext>
            </p:extLst>
          </p:nvPr>
        </p:nvGraphicFramePr>
        <p:xfrm>
          <a:off x="3642588" y="685990"/>
          <a:ext cx="5277582" cy="5362385"/>
        </p:xfrm>
        <a:graphic>
          <a:graphicData uri="http://schemas.openxmlformats.org/drawingml/2006/table">
            <a:tbl>
              <a:tblPr firstRow="1" firstCol="1" bandRow="1">
                <a:tableStyleId>{3B4B98B0-60AC-42C2-AFA5-B58CD77FA1E5}</a:tableStyleId>
              </a:tblPr>
              <a:tblGrid>
                <a:gridCol w="2649487">
                  <a:extLst>
                    <a:ext uri="{9D8B030D-6E8A-4147-A177-3AD203B41FA5}">
                      <a16:colId xmlns:a16="http://schemas.microsoft.com/office/drawing/2014/main" val="3461214684"/>
                    </a:ext>
                  </a:extLst>
                </a:gridCol>
                <a:gridCol w="2628095">
                  <a:extLst>
                    <a:ext uri="{9D8B030D-6E8A-4147-A177-3AD203B41FA5}">
                      <a16:colId xmlns:a16="http://schemas.microsoft.com/office/drawing/2014/main" val="471480931"/>
                    </a:ext>
                  </a:extLst>
                </a:gridCol>
              </a:tblGrid>
              <a:tr h="414623">
                <a:tc>
                  <a:txBody>
                    <a:bodyPr/>
                    <a:lstStyle/>
                    <a:p>
                      <a:pPr marL="0" marR="0" algn="ctr">
                        <a:lnSpc>
                          <a:spcPct val="107000"/>
                        </a:lnSpc>
                        <a:spcBef>
                          <a:spcPts val="0"/>
                        </a:spcBef>
                        <a:spcAft>
                          <a:spcPts val="0"/>
                        </a:spcAft>
                      </a:pPr>
                      <a:r>
                        <a:rPr lang="en-US" sz="1500" dirty="0">
                          <a:effectLst/>
                          <a:latin typeface="+mn-lt"/>
                          <a:ea typeface="Calibri" panose="020F0502020204030204" pitchFamily="34" charset="0"/>
                          <a:cs typeface="Times New Roman" panose="02020603050405020304" pitchFamily="18" charset="0"/>
                        </a:rPr>
                        <a:t>ISAC COMMITTEE DESCRIPTION</a:t>
                      </a:r>
                    </a:p>
                  </a:txBody>
                  <a:tcPr marL="64885" marR="64885" marT="0" marB="0">
                    <a:gradFill>
                      <a:gsLst>
                        <a:gs pos="0">
                          <a:schemeClr val="bg2">
                            <a:tint val="90000"/>
                            <a:lumMod val="110000"/>
                          </a:schemeClr>
                        </a:gs>
                        <a:gs pos="100000">
                          <a:schemeClr val="bg2">
                            <a:shade val="64000"/>
                            <a:lumMod val="98000"/>
                          </a:schemeClr>
                        </a:gs>
                      </a:gsLst>
                      <a:lin ang="5400000" scaled="0"/>
                    </a:gradFill>
                  </a:tcPr>
                </a:tc>
                <a:tc>
                  <a:txBody>
                    <a:bodyPr/>
                    <a:lstStyle/>
                    <a:p>
                      <a:pPr marL="0" marR="0" algn="ctr">
                        <a:lnSpc>
                          <a:spcPct val="107000"/>
                        </a:lnSpc>
                        <a:spcBef>
                          <a:spcPts val="0"/>
                        </a:spcBef>
                        <a:spcAft>
                          <a:spcPts val="0"/>
                        </a:spcAft>
                      </a:pPr>
                      <a:r>
                        <a:rPr lang="en-US" sz="1500" dirty="0">
                          <a:effectLst/>
                          <a:latin typeface="+mn-lt"/>
                        </a:rPr>
                        <a:t>APPOINTMENT PROTOCOL</a:t>
                      </a:r>
                      <a:endParaRPr lang="en-US" sz="1500" dirty="0">
                        <a:effectLst/>
                        <a:latin typeface="+mn-lt"/>
                        <a:ea typeface="Calibri" panose="020F0502020204030204" pitchFamily="34" charset="0"/>
                        <a:cs typeface="Times New Roman" panose="02020603050405020304" pitchFamily="18" charset="0"/>
                      </a:endParaRPr>
                    </a:p>
                  </a:txBody>
                  <a:tcPr marL="64885" marR="64885" marT="0" marB="0">
                    <a:gradFill>
                      <a:gsLst>
                        <a:gs pos="0">
                          <a:schemeClr val="bg2">
                            <a:tint val="90000"/>
                            <a:lumMod val="110000"/>
                          </a:schemeClr>
                        </a:gs>
                        <a:gs pos="100000">
                          <a:schemeClr val="bg2">
                            <a:shade val="64000"/>
                            <a:lumMod val="98000"/>
                          </a:schemeClr>
                        </a:gs>
                      </a:gsLst>
                      <a:lin ang="5400000" scaled="0"/>
                    </a:gradFill>
                  </a:tcPr>
                </a:tc>
                <a:extLst>
                  <a:ext uri="{0D108BD9-81ED-4DB2-BD59-A6C34878D82A}">
                    <a16:rowId xmlns:a16="http://schemas.microsoft.com/office/drawing/2014/main" val="762770242"/>
                  </a:ext>
                </a:extLst>
              </a:tr>
              <a:tr h="4519327">
                <a:tc>
                  <a:txBody>
                    <a:bodyPr/>
                    <a:lstStyle/>
                    <a:p>
                      <a:pPr marL="0" marR="0">
                        <a:lnSpc>
                          <a:spcPct val="107000"/>
                        </a:lnSpc>
                        <a:spcBef>
                          <a:spcPts val="0"/>
                        </a:spcBef>
                        <a:spcAft>
                          <a:spcPts val="0"/>
                        </a:spcAft>
                      </a:pPr>
                      <a:r>
                        <a:rPr lang="en-US" sz="1200" b="0" dirty="0">
                          <a:solidFill>
                            <a:schemeClr val="tx1"/>
                          </a:solidFill>
                          <a:effectLst/>
                          <a:latin typeface="+mn-lt"/>
                          <a:ea typeface="Calibri" panose="020F0502020204030204" pitchFamily="34" charset="0"/>
                          <a:cs typeface="Times New Roman" panose="02020603050405020304" pitchFamily="18" charset="0"/>
                        </a:rPr>
                        <a:t>Established to guide the development of a co-owned Indian health information infrastructure and information systems. The ISAC will assist in ensuring that the information systems are available, accessible, useful, cost effective, user-friendly, and secure for local-level providers, and that these systems continue to create standardized aggregate data that supports advocacy for the Indian health programs at the national level. Recognizing that the health care delivery environment and information technologies that support it are rapidly changing, the ISAC will be flexible in interpreting the roles and rules of this document and revise them as necessary to best meet its goal. </a:t>
                      </a:r>
                    </a:p>
                    <a:p>
                      <a:pPr marL="0" marR="0">
                        <a:lnSpc>
                          <a:spcPct val="107000"/>
                        </a:lnSpc>
                        <a:spcBef>
                          <a:spcPts val="0"/>
                        </a:spcBef>
                        <a:spcAft>
                          <a:spcPts val="0"/>
                        </a:spcAft>
                      </a:pPr>
                      <a:endParaRPr lang="en-US" sz="1200" b="0" dirty="0">
                        <a:solidFill>
                          <a:schemeClr val="tx1"/>
                        </a:solidFill>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b="0" dirty="0">
                        <a:solidFill>
                          <a:schemeClr val="tx1"/>
                        </a:solidFill>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b="0" dirty="0">
                        <a:solidFill>
                          <a:schemeClr val="tx1"/>
                        </a:solidFill>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b="1" dirty="0">
                          <a:solidFill>
                            <a:srgbClr val="0070C0"/>
                          </a:solidFill>
                          <a:effectLst/>
                          <a:latin typeface="+mn-lt"/>
                          <a:ea typeface="Calibri" panose="020F0502020204030204" pitchFamily="34" charset="0"/>
                          <a:cs typeface="Times New Roman" panose="02020603050405020304" pitchFamily="18" charset="0"/>
                          <a:hlinkClick r:id="rId2"/>
                        </a:rPr>
                        <a:t>https://www.ihs.gov/isac/</a:t>
                      </a:r>
                      <a:endParaRPr lang="en-US" sz="1200" b="1" dirty="0">
                        <a:solidFill>
                          <a:srgbClr val="0070C0"/>
                        </a:solidFill>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b="1" dirty="0">
                        <a:solidFill>
                          <a:srgbClr val="0070C0"/>
                        </a:solidFill>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b="1" dirty="0">
                          <a:solidFill>
                            <a:srgbClr val="0070C0"/>
                          </a:solidFill>
                          <a:effectLst/>
                          <a:latin typeface="+mn-lt"/>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endParaRPr lang="en-US" sz="1200" b="1" dirty="0">
                        <a:solidFill>
                          <a:srgbClr val="0070C0"/>
                        </a:solidFill>
                        <a:effectLst/>
                        <a:latin typeface="+mn-lt"/>
                        <a:ea typeface="Calibri" panose="020F0502020204030204" pitchFamily="34" charset="0"/>
                        <a:cs typeface="Times New Roman" panose="02020603050405020304" pitchFamily="18" charset="0"/>
                      </a:endParaRPr>
                    </a:p>
                  </a:txBody>
                  <a:tcPr marL="64885" marR="64885" marT="0" marB="0">
                    <a:gradFill>
                      <a:gsLst>
                        <a:gs pos="0">
                          <a:schemeClr val="bg2">
                            <a:tint val="90000"/>
                            <a:lumMod val="110000"/>
                            <a:alpha val="0"/>
                          </a:schemeClr>
                        </a:gs>
                        <a:gs pos="100000">
                          <a:schemeClr val="bg2">
                            <a:shade val="64000"/>
                            <a:lumMod val="98000"/>
                          </a:schemeClr>
                        </a:gs>
                      </a:gsLst>
                      <a:lin ang="5400000" scaled="0"/>
                    </a:gradFill>
                  </a:tcPr>
                </a:tc>
                <a:tc>
                  <a:txBody>
                    <a:bodyPr/>
                    <a:lstStyle/>
                    <a:p>
                      <a:pPr marL="0" marR="0">
                        <a:lnSpc>
                          <a:spcPct val="107000"/>
                        </a:lnSpc>
                        <a:spcBef>
                          <a:spcPts val="0"/>
                        </a:spcBef>
                        <a:spcAft>
                          <a:spcPts val="0"/>
                        </a:spcAft>
                      </a:pPr>
                      <a:r>
                        <a:rPr lang="en-US" sz="1200" dirty="0">
                          <a:effectLst/>
                          <a:latin typeface="+mn-lt"/>
                        </a:rPr>
                        <a:t> Delegates must be elected tribal officials acting in their official capacity as elected officials of their tribe, with authority to act on behalf of the tribe; qualified to represent the views of the Indian tribes in the area that they are nominated.</a:t>
                      </a:r>
                    </a:p>
                    <a:p>
                      <a:pPr marL="0" marR="0">
                        <a:lnSpc>
                          <a:spcPct val="107000"/>
                        </a:lnSpc>
                        <a:spcBef>
                          <a:spcPts val="0"/>
                        </a:spcBef>
                        <a:spcAft>
                          <a:spcPts val="0"/>
                        </a:spcAft>
                      </a:pPr>
                      <a:r>
                        <a:rPr lang="en-US" sz="1200" dirty="0">
                          <a:effectLst/>
                          <a:latin typeface="+mn-lt"/>
                        </a:rPr>
                        <a:t> </a:t>
                      </a:r>
                    </a:p>
                    <a:p>
                      <a:pPr marL="0" marR="0">
                        <a:lnSpc>
                          <a:spcPct val="107000"/>
                        </a:lnSpc>
                        <a:spcBef>
                          <a:spcPts val="0"/>
                        </a:spcBef>
                        <a:spcAft>
                          <a:spcPts val="0"/>
                        </a:spcAft>
                      </a:pPr>
                      <a:r>
                        <a:rPr lang="en-US" sz="1200" dirty="0">
                          <a:effectLst/>
                          <a:latin typeface="+mn-lt"/>
                        </a:rPr>
                        <a:t>Submit official letter or tribal resolution to appoint an elected official or designated tribal official.</a:t>
                      </a:r>
                    </a:p>
                    <a:p>
                      <a:pPr marL="0" marR="0">
                        <a:lnSpc>
                          <a:spcPct val="107000"/>
                        </a:lnSpc>
                        <a:spcBef>
                          <a:spcPts val="0"/>
                        </a:spcBef>
                        <a:spcAft>
                          <a:spcPts val="0"/>
                        </a:spcAft>
                      </a:pPr>
                      <a:r>
                        <a:rPr lang="en-US" sz="1200" dirty="0">
                          <a:effectLst/>
                          <a:latin typeface="+mn-lt"/>
                        </a:rPr>
                        <a:t> </a:t>
                      </a:r>
                    </a:p>
                    <a:p>
                      <a:pPr marL="0" marR="0">
                        <a:lnSpc>
                          <a:spcPct val="107000"/>
                        </a:lnSpc>
                        <a:spcBef>
                          <a:spcPts val="0"/>
                        </a:spcBef>
                        <a:spcAft>
                          <a:spcPts val="0"/>
                        </a:spcAft>
                      </a:pPr>
                      <a:endParaRPr lang="en-US" sz="1200" dirty="0">
                        <a:effectLst/>
                        <a:latin typeface="+mn-lt"/>
                      </a:endParaRPr>
                    </a:p>
                    <a:p>
                      <a:pPr marL="0" marR="0">
                        <a:lnSpc>
                          <a:spcPct val="107000"/>
                        </a:lnSpc>
                        <a:spcBef>
                          <a:spcPts val="0"/>
                        </a:spcBef>
                        <a:spcAft>
                          <a:spcPts val="0"/>
                        </a:spcAft>
                      </a:pPr>
                      <a:endParaRPr lang="en-US" sz="1200" dirty="0">
                        <a:effectLst/>
                        <a:latin typeface="+mn-lt"/>
                      </a:endParaRPr>
                    </a:p>
                  </a:txBody>
                  <a:tcPr marL="64885" marR="64885" marT="0" marB="0">
                    <a:gradFill>
                      <a:gsLst>
                        <a:gs pos="0">
                          <a:schemeClr val="bg2">
                            <a:tint val="90000"/>
                            <a:lumMod val="110000"/>
                            <a:alpha val="0"/>
                          </a:schemeClr>
                        </a:gs>
                        <a:gs pos="100000">
                          <a:schemeClr val="bg2">
                            <a:shade val="64000"/>
                            <a:lumMod val="98000"/>
                          </a:schemeClr>
                        </a:gs>
                      </a:gsLst>
                      <a:lin ang="5400000" scaled="0"/>
                    </a:gradFill>
                  </a:tcPr>
                </a:tc>
                <a:extLst>
                  <a:ext uri="{0D108BD9-81ED-4DB2-BD59-A6C34878D82A}">
                    <a16:rowId xmlns:a16="http://schemas.microsoft.com/office/drawing/2014/main" val="2718457392"/>
                  </a:ext>
                </a:extLst>
              </a:tr>
            </a:tbl>
          </a:graphicData>
        </a:graphic>
      </p:graphicFrame>
      <p:sp>
        <p:nvSpPr>
          <p:cNvPr id="7" name="TextBox 6">
            <a:extLst>
              <a:ext uri="{FF2B5EF4-FFF2-40B4-BE49-F238E27FC236}">
                <a16:creationId xmlns:a16="http://schemas.microsoft.com/office/drawing/2014/main" id="{AA5A4848-8353-4908-91B4-629DCF2E84A0}"/>
              </a:ext>
            </a:extLst>
          </p:cNvPr>
          <p:cNvSpPr txBox="1"/>
          <p:nvPr/>
        </p:nvSpPr>
        <p:spPr>
          <a:xfrm>
            <a:off x="152400" y="1295400"/>
            <a:ext cx="2078818" cy="2677656"/>
          </a:xfrm>
          <a:prstGeom prst="rect">
            <a:avLst/>
          </a:prstGeom>
          <a:noFill/>
        </p:spPr>
        <p:txBody>
          <a:bodyPr wrap="square" rtlCol="0">
            <a:spAutoFit/>
          </a:bodyPr>
          <a:lstStyle/>
          <a:p>
            <a:pPr algn="ctr"/>
            <a:r>
              <a:rPr lang="en-US" sz="2800" dirty="0">
                <a:solidFill>
                  <a:schemeClr val="bg1"/>
                </a:solidFill>
                <a:latin typeface="+mj-lt"/>
              </a:rPr>
              <a:t>I.H.S. Information Systems Advisory Committee  (ISAC)</a:t>
            </a:r>
          </a:p>
        </p:txBody>
      </p:sp>
    </p:spTree>
    <p:extLst>
      <p:ext uri="{BB962C8B-B14F-4D97-AF65-F5344CB8AC3E}">
        <p14:creationId xmlns:p14="http://schemas.microsoft.com/office/powerpoint/2010/main" val="21448628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alpha val="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03AE710-7D3C-454B-82CF-49B0093E98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39CC2B4-028D-4241-812D-86DEFC665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9" name="Group 28">
            <a:extLst>
              <a:ext uri="{FF2B5EF4-FFF2-40B4-BE49-F238E27FC236}">
                <a16:creationId xmlns:a16="http://schemas.microsoft.com/office/drawing/2014/main" id="{CA13242B-E02E-4DE0-859A-2A46B775FB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30" name="Freeform 6">
              <a:extLst>
                <a:ext uri="{FF2B5EF4-FFF2-40B4-BE49-F238E27FC236}">
                  <a16:creationId xmlns:a16="http://schemas.microsoft.com/office/drawing/2014/main" id="{5ACFC104-86F4-4D49-B858-F1CA033539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31" name="Freeform 7">
              <a:extLst>
                <a:ext uri="{FF2B5EF4-FFF2-40B4-BE49-F238E27FC236}">
                  <a16:creationId xmlns:a16="http://schemas.microsoft.com/office/drawing/2014/main" id="{80627160-C0E1-4BB7-AA86-D39CB7E794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32" name="Freeform 8">
              <a:extLst>
                <a:ext uri="{FF2B5EF4-FFF2-40B4-BE49-F238E27FC236}">
                  <a16:creationId xmlns:a16="http://schemas.microsoft.com/office/drawing/2014/main" id="{F9C4CF4B-A323-44D9-9FEE-90EFE1D065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33" name="Freeform 9">
              <a:extLst>
                <a:ext uri="{FF2B5EF4-FFF2-40B4-BE49-F238E27FC236}">
                  <a16:creationId xmlns:a16="http://schemas.microsoft.com/office/drawing/2014/main" id="{13E2B3A4-22DB-49DD-A716-388DEC5F8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34" name="Freeform 10">
              <a:extLst>
                <a:ext uri="{FF2B5EF4-FFF2-40B4-BE49-F238E27FC236}">
                  <a16:creationId xmlns:a16="http://schemas.microsoft.com/office/drawing/2014/main" id="{337CB09C-5543-4330-8C3D-354519D8D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35" name="Freeform 11">
              <a:extLst>
                <a:ext uri="{FF2B5EF4-FFF2-40B4-BE49-F238E27FC236}">
                  <a16:creationId xmlns:a16="http://schemas.microsoft.com/office/drawing/2014/main" id="{F54B39E1-DFCE-43D0-80F5-D9256E47DF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4" name="Slide Number Placeholder 3"/>
          <p:cNvSpPr>
            <a:spLocks noGrp="1"/>
          </p:cNvSpPr>
          <p:nvPr>
            <p:ph type="sldNum" sz="quarter" idx="12"/>
          </p:nvPr>
        </p:nvSpPr>
        <p:spPr>
          <a:xfrm>
            <a:off x="8534882" y="6087926"/>
            <a:ext cx="413375" cy="365125"/>
          </a:xfrm>
        </p:spPr>
        <p:txBody>
          <a:bodyPr>
            <a:normAutofit/>
          </a:bodyPr>
          <a:lstStyle/>
          <a:p>
            <a:pPr>
              <a:spcAft>
                <a:spcPts val="600"/>
              </a:spcAft>
            </a:pPr>
            <a:fld id="{D658FDE9-3B55-447C-9C70-697C40FE902E}" type="slidenum">
              <a:rPr lang="en-US" smtClean="0"/>
              <a:pPr>
                <a:spcAft>
                  <a:spcPts val="600"/>
                </a:spcAft>
              </a:pPr>
              <a:t>24</a:t>
            </a:fld>
            <a:endParaRPr lang="en-US" dirty="0"/>
          </a:p>
        </p:txBody>
      </p:sp>
      <p:graphicFrame>
        <p:nvGraphicFramePr>
          <p:cNvPr id="5" name="Content Placeholder 4">
            <a:extLst>
              <a:ext uri="{FF2B5EF4-FFF2-40B4-BE49-F238E27FC236}">
                <a16:creationId xmlns:a16="http://schemas.microsoft.com/office/drawing/2014/main" id="{226E85D2-6F27-4B86-8548-238E25474FED}"/>
              </a:ext>
            </a:extLst>
          </p:cNvPr>
          <p:cNvGraphicFramePr>
            <a:graphicFrameLocks noGrp="1"/>
          </p:cNvGraphicFramePr>
          <p:nvPr>
            <p:ph idx="1"/>
            <p:extLst>
              <p:ext uri="{D42A27DB-BD31-4B8C-83A1-F6EECF244321}">
                <p14:modId xmlns:p14="http://schemas.microsoft.com/office/powerpoint/2010/main" val="4053493392"/>
              </p:ext>
            </p:extLst>
          </p:nvPr>
        </p:nvGraphicFramePr>
        <p:xfrm>
          <a:off x="3605734" y="490283"/>
          <a:ext cx="5277582" cy="5417644"/>
        </p:xfrm>
        <a:graphic>
          <a:graphicData uri="http://schemas.openxmlformats.org/drawingml/2006/table">
            <a:tbl>
              <a:tblPr firstRow="1" firstCol="1" bandRow="1">
                <a:tableStyleId>{3B4B98B0-60AC-42C2-AFA5-B58CD77FA1E5}</a:tableStyleId>
              </a:tblPr>
              <a:tblGrid>
                <a:gridCol w="2649487">
                  <a:extLst>
                    <a:ext uri="{9D8B030D-6E8A-4147-A177-3AD203B41FA5}">
                      <a16:colId xmlns:a16="http://schemas.microsoft.com/office/drawing/2014/main" val="3461214684"/>
                    </a:ext>
                  </a:extLst>
                </a:gridCol>
                <a:gridCol w="2628095">
                  <a:extLst>
                    <a:ext uri="{9D8B030D-6E8A-4147-A177-3AD203B41FA5}">
                      <a16:colId xmlns:a16="http://schemas.microsoft.com/office/drawing/2014/main" val="471480931"/>
                    </a:ext>
                  </a:extLst>
                </a:gridCol>
              </a:tblGrid>
              <a:tr h="465120">
                <a:tc>
                  <a:txBody>
                    <a:bodyPr/>
                    <a:lstStyle/>
                    <a:p>
                      <a:pPr marL="0" marR="0" algn="ctr">
                        <a:lnSpc>
                          <a:spcPct val="107000"/>
                        </a:lnSpc>
                        <a:spcBef>
                          <a:spcPts val="0"/>
                        </a:spcBef>
                        <a:spcAft>
                          <a:spcPts val="0"/>
                        </a:spcAft>
                      </a:pPr>
                      <a:r>
                        <a:rPr lang="en-US" sz="1500" dirty="0">
                          <a:effectLst/>
                          <a:latin typeface="+mn-lt"/>
                          <a:ea typeface="Calibri" panose="020F0502020204030204" pitchFamily="34" charset="0"/>
                          <a:cs typeface="Times New Roman" panose="02020603050405020304" pitchFamily="18" charset="0"/>
                        </a:rPr>
                        <a:t>TIBC COMMITTEE DESCRIPTION</a:t>
                      </a:r>
                    </a:p>
                  </a:txBody>
                  <a:tcPr marL="64885" marR="64885" marT="0" marB="0">
                    <a:gradFill>
                      <a:gsLst>
                        <a:gs pos="0">
                          <a:schemeClr val="bg2">
                            <a:tint val="90000"/>
                            <a:lumMod val="110000"/>
                          </a:schemeClr>
                        </a:gs>
                        <a:gs pos="100000">
                          <a:schemeClr val="bg2">
                            <a:shade val="64000"/>
                            <a:lumMod val="98000"/>
                          </a:schemeClr>
                        </a:gs>
                      </a:gsLst>
                      <a:lin ang="5400000" scaled="0"/>
                    </a:gradFill>
                  </a:tcPr>
                </a:tc>
                <a:tc>
                  <a:txBody>
                    <a:bodyPr/>
                    <a:lstStyle/>
                    <a:p>
                      <a:pPr marL="0" marR="0" algn="ctr">
                        <a:lnSpc>
                          <a:spcPct val="107000"/>
                        </a:lnSpc>
                        <a:spcBef>
                          <a:spcPts val="0"/>
                        </a:spcBef>
                        <a:spcAft>
                          <a:spcPts val="0"/>
                        </a:spcAft>
                      </a:pPr>
                      <a:r>
                        <a:rPr lang="en-US" sz="1500" dirty="0">
                          <a:effectLst/>
                          <a:latin typeface="+mn-lt"/>
                        </a:rPr>
                        <a:t>APPOINTMENT PROTOCOL</a:t>
                      </a:r>
                      <a:endParaRPr lang="en-US" sz="1500" dirty="0">
                        <a:effectLst/>
                        <a:latin typeface="+mn-lt"/>
                        <a:ea typeface="Calibri" panose="020F0502020204030204" pitchFamily="34" charset="0"/>
                        <a:cs typeface="Times New Roman" panose="02020603050405020304" pitchFamily="18" charset="0"/>
                      </a:endParaRPr>
                    </a:p>
                  </a:txBody>
                  <a:tcPr marL="64885" marR="64885" marT="0" marB="0">
                    <a:gradFill>
                      <a:gsLst>
                        <a:gs pos="0">
                          <a:schemeClr val="bg2">
                            <a:tint val="90000"/>
                            <a:lumMod val="110000"/>
                          </a:schemeClr>
                        </a:gs>
                        <a:gs pos="100000">
                          <a:schemeClr val="bg2">
                            <a:shade val="64000"/>
                            <a:lumMod val="98000"/>
                          </a:schemeClr>
                        </a:gs>
                      </a:gsLst>
                      <a:lin ang="5400000" scaled="0"/>
                    </a:gradFill>
                  </a:tcPr>
                </a:tc>
                <a:extLst>
                  <a:ext uri="{0D108BD9-81ED-4DB2-BD59-A6C34878D82A}">
                    <a16:rowId xmlns:a16="http://schemas.microsoft.com/office/drawing/2014/main" val="762770242"/>
                  </a:ext>
                </a:extLst>
              </a:tr>
              <a:tr h="4939298">
                <a:tc>
                  <a:txBody>
                    <a:bodyPr/>
                    <a:lstStyle/>
                    <a:p>
                      <a:pPr marL="0" marR="0">
                        <a:lnSpc>
                          <a:spcPct val="107000"/>
                        </a:lnSpc>
                        <a:spcBef>
                          <a:spcPts val="0"/>
                        </a:spcBef>
                        <a:spcAft>
                          <a:spcPts val="0"/>
                        </a:spcAft>
                      </a:pPr>
                      <a:r>
                        <a:rPr lang="en-US" sz="1200" b="0" dirty="0">
                          <a:solidFill>
                            <a:schemeClr val="tx1"/>
                          </a:solidFill>
                          <a:effectLst/>
                          <a:latin typeface="+mn-lt"/>
                          <a:ea typeface="Calibri" panose="020F0502020204030204" pitchFamily="34" charset="0"/>
                          <a:cs typeface="Times New Roman" panose="02020603050405020304" pitchFamily="18" charset="0"/>
                        </a:rPr>
                        <a:t>Indian Affairs (IA) deals with multiple fiscal year budgets concurrently as reflected in Attachment B, Budget Formulation Process Timeline. The IA budget formulation process is conducted on an annual basis and is comprised of meetings held at both the National and Regional levels where tribes are offered an opportunity to interact with IA and propose tribal initiatives, policies, budget recommendations, and provide program success/results information. </a:t>
                      </a:r>
                    </a:p>
                    <a:p>
                      <a:pPr marL="0" marR="0">
                        <a:lnSpc>
                          <a:spcPct val="107000"/>
                        </a:lnSpc>
                        <a:spcBef>
                          <a:spcPts val="0"/>
                        </a:spcBef>
                        <a:spcAft>
                          <a:spcPts val="0"/>
                        </a:spcAft>
                      </a:pPr>
                      <a:endParaRPr lang="en-US" sz="1200" b="1" dirty="0">
                        <a:solidFill>
                          <a:srgbClr val="0070C0"/>
                        </a:solidFill>
                        <a:effectLst/>
                        <a:latin typeface="+mn-lt"/>
                        <a:ea typeface="Calibri" panose="020F0502020204030204" pitchFamily="34" charset="0"/>
                        <a:cs typeface="Times New Roman" panose="02020603050405020304" pitchFamily="18" charset="0"/>
                      </a:endParaRPr>
                    </a:p>
                  </a:txBody>
                  <a:tcPr marL="64885" marR="64885" marT="0" marB="0">
                    <a:gradFill>
                      <a:gsLst>
                        <a:gs pos="0">
                          <a:schemeClr val="bg2">
                            <a:tint val="90000"/>
                            <a:lumMod val="110000"/>
                            <a:alpha val="0"/>
                          </a:schemeClr>
                        </a:gs>
                        <a:gs pos="100000">
                          <a:schemeClr val="bg2">
                            <a:shade val="64000"/>
                            <a:lumMod val="98000"/>
                          </a:schemeClr>
                        </a:gs>
                      </a:gsLst>
                      <a:lin ang="5400000" scaled="0"/>
                    </a:gradFill>
                  </a:tcPr>
                </a:tc>
                <a:tc>
                  <a:txBody>
                    <a:bodyPr/>
                    <a:lstStyle/>
                    <a:p>
                      <a:pPr marL="0" marR="0">
                        <a:lnSpc>
                          <a:spcPct val="107000"/>
                        </a:lnSpc>
                        <a:spcBef>
                          <a:spcPts val="0"/>
                        </a:spcBef>
                        <a:spcAft>
                          <a:spcPts val="0"/>
                        </a:spcAft>
                      </a:pPr>
                      <a:r>
                        <a:rPr lang="en-US" sz="1200" dirty="0">
                          <a:effectLst/>
                          <a:latin typeface="+mn-lt"/>
                        </a:rPr>
                        <a:t> Delegates must be elected tribal officials acting in their official capacity as elected officials of their tribe, with authority to act on behalf of the tribe; qualified to represent the views of the Indian tribes in the area that they are nominated.</a:t>
                      </a:r>
                    </a:p>
                    <a:p>
                      <a:pPr marL="0" marR="0">
                        <a:lnSpc>
                          <a:spcPct val="107000"/>
                        </a:lnSpc>
                        <a:spcBef>
                          <a:spcPts val="0"/>
                        </a:spcBef>
                        <a:spcAft>
                          <a:spcPts val="0"/>
                        </a:spcAft>
                      </a:pPr>
                      <a:r>
                        <a:rPr lang="en-US" sz="1200" dirty="0">
                          <a:effectLst/>
                          <a:latin typeface="+mn-lt"/>
                        </a:rPr>
                        <a:t> </a:t>
                      </a:r>
                    </a:p>
                    <a:p>
                      <a:pPr marL="0" marR="0">
                        <a:lnSpc>
                          <a:spcPct val="107000"/>
                        </a:lnSpc>
                        <a:spcBef>
                          <a:spcPts val="0"/>
                        </a:spcBef>
                        <a:spcAft>
                          <a:spcPts val="0"/>
                        </a:spcAft>
                      </a:pPr>
                      <a:r>
                        <a:rPr lang="en-US" sz="1200" dirty="0">
                          <a:effectLst/>
                          <a:latin typeface="+mn-lt"/>
                        </a:rPr>
                        <a:t>Submit official letter or tribal resolution to appoint an elected official or designated tribal official.</a:t>
                      </a:r>
                    </a:p>
                    <a:p>
                      <a:pPr marL="0" marR="0">
                        <a:lnSpc>
                          <a:spcPct val="107000"/>
                        </a:lnSpc>
                        <a:spcBef>
                          <a:spcPts val="0"/>
                        </a:spcBef>
                        <a:spcAft>
                          <a:spcPts val="0"/>
                        </a:spcAft>
                      </a:pPr>
                      <a:r>
                        <a:rPr lang="en-US" sz="1200" dirty="0">
                          <a:effectLst/>
                          <a:latin typeface="+mn-lt"/>
                        </a:rPr>
                        <a:t> </a:t>
                      </a:r>
                    </a:p>
                    <a:p>
                      <a:pPr marL="0" marR="0">
                        <a:lnSpc>
                          <a:spcPct val="107000"/>
                        </a:lnSpc>
                        <a:spcBef>
                          <a:spcPts val="0"/>
                        </a:spcBef>
                        <a:spcAft>
                          <a:spcPts val="0"/>
                        </a:spcAft>
                      </a:pPr>
                      <a:endParaRPr lang="en-US" sz="1200" dirty="0">
                        <a:effectLst/>
                        <a:latin typeface="+mn-lt"/>
                      </a:endParaRPr>
                    </a:p>
                  </a:txBody>
                  <a:tcPr marL="64885" marR="64885" marT="0" marB="0">
                    <a:gradFill>
                      <a:gsLst>
                        <a:gs pos="0">
                          <a:schemeClr val="bg2">
                            <a:tint val="90000"/>
                            <a:lumMod val="110000"/>
                            <a:alpha val="0"/>
                          </a:schemeClr>
                        </a:gs>
                        <a:gs pos="100000">
                          <a:schemeClr val="bg2">
                            <a:shade val="64000"/>
                            <a:lumMod val="98000"/>
                          </a:schemeClr>
                        </a:gs>
                      </a:gsLst>
                      <a:lin ang="5400000" scaled="0"/>
                    </a:gradFill>
                  </a:tcPr>
                </a:tc>
                <a:extLst>
                  <a:ext uri="{0D108BD9-81ED-4DB2-BD59-A6C34878D82A}">
                    <a16:rowId xmlns:a16="http://schemas.microsoft.com/office/drawing/2014/main" val="2718457392"/>
                  </a:ext>
                </a:extLst>
              </a:tr>
            </a:tbl>
          </a:graphicData>
        </a:graphic>
      </p:graphicFrame>
      <p:sp>
        <p:nvSpPr>
          <p:cNvPr id="7" name="TextBox 6">
            <a:extLst>
              <a:ext uri="{FF2B5EF4-FFF2-40B4-BE49-F238E27FC236}">
                <a16:creationId xmlns:a16="http://schemas.microsoft.com/office/drawing/2014/main" id="{AA5A4848-8353-4908-91B4-629DCF2E84A0}"/>
              </a:ext>
            </a:extLst>
          </p:cNvPr>
          <p:cNvSpPr txBox="1"/>
          <p:nvPr/>
        </p:nvSpPr>
        <p:spPr>
          <a:xfrm>
            <a:off x="152400" y="1295400"/>
            <a:ext cx="2078818" cy="1815882"/>
          </a:xfrm>
          <a:prstGeom prst="rect">
            <a:avLst/>
          </a:prstGeom>
          <a:noFill/>
        </p:spPr>
        <p:txBody>
          <a:bodyPr wrap="square" rtlCol="0">
            <a:spAutoFit/>
          </a:bodyPr>
          <a:lstStyle/>
          <a:p>
            <a:pPr algn="ctr"/>
            <a:r>
              <a:rPr lang="en-US" sz="2800" dirty="0">
                <a:solidFill>
                  <a:schemeClr val="bg1"/>
                </a:solidFill>
                <a:latin typeface="+mj-lt"/>
              </a:rPr>
              <a:t>BIA </a:t>
            </a:r>
          </a:p>
          <a:p>
            <a:pPr algn="ctr"/>
            <a:r>
              <a:rPr lang="en-US" sz="2800" dirty="0">
                <a:solidFill>
                  <a:schemeClr val="bg1"/>
                </a:solidFill>
                <a:latin typeface="+mj-lt"/>
              </a:rPr>
              <a:t>Budget Formulation (TIBC)</a:t>
            </a:r>
          </a:p>
        </p:txBody>
      </p:sp>
    </p:spTree>
    <p:extLst>
      <p:ext uri="{BB962C8B-B14F-4D97-AF65-F5344CB8AC3E}">
        <p14:creationId xmlns:p14="http://schemas.microsoft.com/office/powerpoint/2010/main" val="3507569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2577" y="381663"/>
            <a:ext cx="1924934" cy="4572000"/>
          </a:xfrm>
        </p:spPr>
        <p:txBody>
          <a:bodyPr>
            <a:normAutofit/>
          </a:bodyPr>
          <a:lstStyle/>
          <a:p>
            <a:pPr>
              <a:lnSpc>
                <a:spcPct val="90000"/>
              </a:lnSpc>
            </a:pPr>
            <a:br>
              <a:rPr lang="en-US" sz="2800" b="1" dirty="0"/>
            </a:br>
            <a:r>
              <a:rPr lang="en-US" sz="2800" b="1" dirty="0">
                <a:latin typeface="Papyrus" pitchFamily="66" charset="0"/>
              </a:rPr>
              <a:t>Federal Advisory Committee Act (FACA)</a:t>
            </a:r>
            <a:br>
              <a:rPr lang="en-US" sz="2800" b="1" dirty="0"/>
            </a:br>
            <a:endParaRPr lang="en-US" sz="2800" b="1" dirty="0"/>
          </a:p>
        </p:txBody>
      </p:sp>
      <p:sp>
        <p:nvSpPr>
          <p:cNvPr id="3" name="Content Placeholder 2"/>
          <p:cNvSpPr>
            <a:spLocks noGrp="1"/>
          </p:cNvSpPr>
          <p:nvPr>
            <p:ph idx="1"/>
          </p:nvPr>
        </p:nvSpPr>
        <p:spPr>
          <a:xfrm>
            <a:off x="3429000" y="550416"/>
            <a:ext cx="5334000" cy="4572000"/>
          </a:xfrm>
        </p:spPr>
        <p:txBody>
          <a:bodyPr>
            <a:noAutofit/>
          </a:bodyPr>
          <a:lstStyle/>
          <a:p>
            <a:pPr marL="0" indent="0">
              <a:lnSpc>
                <a:spcPct val="90000"/>
              </a:lnSpc>
              <a:buNone/>
            </a:pPr>
            <a:endParaRPr lang="en-US" sz="1800" dirty="0"/>
          </a:p>
          <a:p>
            <a:pPr marL="0" indent="0">
              <a:lnSpc>
                <a:spcPct val="90000"/>
              </a:lnSpc>
              <a:buNone/>
            </a:pPr>
            <a:endParaRPr lang="en-US" sz="1800" dirty="0"/>
          </a:p>
          <a:p>
            <a:pPr marL="0" indent="0">
              <a:lnSpc>
                <a:spcPct val="90000"/>
              </a:lnSpc>
              <a:buNone/>
            </a:pPr>
            <a:endParaRPr lang="en-US" sz="1800" dirty="0"/>
          </a:p>
          <a:p>
            <a:pPr marL="0" indent="0">
              <a:lnSpc>
                <a:spcPct val="90000"/>
              </a:lnSpc>
              <a:buNone/>
            </a:pPr>
            <a:r>
              <a:rPr lang="en-US" sz="1800" dirty="0"/>
              <a:t>FACA was enacted in 1972 to control the growth and operation of the “numerous committees, boards, commissions, councils, and similar groups which have been established to advise officers and agencies in the executive branch of the Federal Government.”  FACA prescribes procedures that govern how agencies may constitute, convene, and use committees of people who are not Federal employees. </a:t>
            </a:r>
          </a:p>
          <a:p>
            <a:pPr marL="0" indent="0">
              <a:lnSpc>
                <a:spcPct val="90000"/>
              </a:lnSpc>
              <a:buNone/>
            </a:pPr>
            <a:endParaRPr lang="en-US" sz="1800" dirty="0"/>
          </a:p>
          <a:p>
            <a:pPr marL="0" indent="0">
              <a:lnSpc>
                <a:spcPct val="90000"/>
              </a:lnSpc>
              <a:buNone/>
            </a:pPr>
            <a:r>
              <a:rPr lang="en-US" sz="1800" dirty="0"/>
              <a:t>Under FACA, with limited exceptions, any group that has one or more members who are not Federal employees, established or utilized by a Federal agency to provide consensus advice to the agency, much comply with FACA.  FACA applies to all meetings of such groups, regardless of whether they are held in person or through electronic means. </a:t>
            </a:r>
          </a:p>
          <a:p>
            <a:pPr marL="0" indent="0">
              <a:lnSpc>
                <a:spcPct val="90000"/>
              </a:lnSpc>
              <a:buNone/>
            </a:pPr>
            <a:endParaRPr lang="en-US" sz="1800" dirty="0"/>
          </a:p>
        </p:txBody>
      </p:sp>
      <p:pic>
        <p:nvPicPr>
          <p:cNvPr id="8" name="Graphic 7" descr="Bank">
            <a:extLst>
              <a:ext uri="{FF2B5EF4-FFF2-40B4-BE49-F238E27FC236}">
                <a16:creationId xmlns:a16="http://schemas.microsoft.com/office/drawing/2014/main" id="{A450D8D5-48DE-44A0-9C0B-DE81F9AAA34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24000" y="4129470"/>
            <a:ext cx="992946" cy="99294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
        <p:nvSpPr>
          <p:cNvPr id="4" name="Slide Number Placeholder 3"/>
          <p:cNvSpPr>
            <a:spLocks noGrp="1"/>
          </p:cNvSpPr>
          <p:nvPr>
            <p:ph type="sldNum" sz="quarter" idx="12"/>
          </p:nvPr>
        </p:nvSpPr>
        <p:spPr>
          <a:xfrm>
            <a:off x="8213892" y="6395236"/>
            <a:ext cx="413375" cy="365125"/>
          </a:xfrm>
        </p:spPr>
        <p:txBody>
          <a:bodyPr>
            <a:normAutofit/>
          </a:bodyPr>
          <a:lstStyle/>
          <a:p>
            <a:pPr>
              <a:spcAft>
                <a:spcPts val="600"/>
              </a:spcAft>
            </a:pPr>
            <a:fld id="{D658FDE9-3B55-447C-9C70-697C40FE902E}" type="slidenum">
              <a:rPr lang="en-US" smtClean="0"/>
              <a:pPr>
                <a:spcAft>
                  <a:spcPts val="600"/>
                </a:spcAft>
              </a:pPr>
              <a:t>3</a:t>
            </a:fld>
            <a:endParaRPr lang="en-US"/>
          </a:p>
        </p:txBody>
      </p:sp>
    </p:spTree>
    <p:extLst>
      <p:ext uri="{BB962C8B-B14F-4D97-AF65-F5344CB8AC3E}">
        <p14:creationId xmlns:p14="http://schemas.microsoft.com/office/powerpoint/2010/main" val="2001196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alpha val="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03AE710-7D3C-454B-82CF-49B0093E98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39CC2B4-028D-4241-812D-86DEFC665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9" name="Group 28">
            <a:extLst>
              <a:ext uri="{FF2B5EF4-FFF2-40B4-BE49-F238E27FC236}">
                <a16:creationId xmlns:a16="http://schemas.microsoft.com/office/drawing/2014/main" id="{CA13242B-E02E-4DE0-859A-2A46B775FB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30" name="Freeform 6">
              <a:extLst>
                <a:ext uri="{FF2B5EF4-FFF2-40B4-BE49-F238E27FC236}">
                  <a16:creationId xmlns:a16="http://schemas.microsoft.com/office/drawing/2014/main" id="{5ACFC104-86F4-4D49-B858-F1CA033539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31" name="Freeform 7">
              <a:extLst>
                <a:ext uri="{FF2B5EF4-FFF2-40B4-BE49-F238E27FC236}">
                  <a16:creationId xmlns:a16="http://schemas.microsoft.com/office/drawing/2014/main" id="{80627160-C0E1-4BB7-AA86-D39CB7E794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32" name="Freeform 8">
              <a:extLst>
                <a:ext uri="{FF2B5EF4-FFF2-40B4-BE49-F238E27FC236}">
                  <a16:creationId xmlns:a16="http://schemas.microsoft.com/office/drawing/2014/main" id="{F9C4CF4B-A323-44D9-9FEE-90EFE1D065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33" name="Freeform 9">
              <a:extLst>
                <a:ext uri="{FF2B5EF4-FFF2-40B4-BE49-F238E27FC236}">
                  <a16:creationId xmlns:a16="http://schemas.microsoft.com/office/drawing/2014/main" id="{13E2B3A4-22DB-49DD-A716-388DEC5F8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34" name="Freeform 10">
              <a:extLst>
                <a:ext uri="{FF2B5EF4-FFF2-40B4-BE49-F238E27FC236}">
                  <a16:creationId xmlns:a16="http://schemas.microsoft.com/office/drawing/2014/main" id="{337CB09C-5543-4330-8C3D-354519D8D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35" name="Freeform 11">
              <a:extLst>
                <a:ext uri="{FF2B5EF4-FFF2-40B4-BE49-F238E27FC236}">
                  <a16:creationId xmlns:a16="http://schemas.microsoft.com/office/drawing/2014/main" id="{F54B39E1-DFCE-43D0-80F5-D9256E47DF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4" name="Slide Number Placeholder 3"/>
          <p:cNvSpPr>
            <a:spLocks noGrp="1"/>
          </p:cNvSpPr>
          <p:nvPr>
            <p:ph type="sldNum" sz="quarter" idx="12"/>
          </p:nvPr>
        </p:nvSpPr>
        <p:spPr>
          <a:xfrm>
            <a:off x="8563824" y="6072187"/>
            <a:ext cx="413375" cy="365125"/>
          </a:xfrm>
        </p:spPr>
        <p:txBody>
          <a:bodyPr>
            <a:normAutofit/>
          </a:bodyPr>
          <a:lstStyle/>
          <a:p>
            <a:pPr>
              <a:spcAft>
                <a:spcPts val="600"/>
              </a:spcAft>
            </a:pPr>
            <a:fld id="{D658FDE9-3B55-447C-9C70-697C40FE902E}" type="slidenum">
              <a:rPr lang="en-US" smtClean="0"/>
              <a:pPr>
                <a:spcAft>
                  <a:spcPts val="600"/>
                </a:spcAft>
              </a:pPr>
              <a:t>4</a:t>
            </a:fld>
            <a:endParaRPr lang="en-US" dirty="0"/>
          </a:p>
        </p:txBody>
      </p:sp>
      <p:graphicFrame>
        <p:nvGraphicFramePr>
          <p:cNvPr id="5" name="Content Placeholder 4">
            <a:extLst>
              <a:ext uri="{FF2B5EF4-FFF2-40B4-BE49-F238E27FC236}">
                <a16:creationId xmlns:a16="http://schemas.microsoft.com/office/drawing/2014/main" id="{226E85D2-6F27-4B86-8548-238E25474FED}"/>
              </a:ext>
            </a:extLst>
          </p:cNvPr>
          <p:cNvGraphicFramePr>
            <a:graphicFrameLocks noGrp="1"/>
          </p:cNvGraphicFramePr>
          <p:nvPr>
            <p:ph idx="1"/>
            <p:extLst>
              <p:ext uri="{D42A27DB-BD31-4B8C-83A1-F6EECF244321}">
                <p14:modId xmlns:p14="http://schemas.microsoft.com/office/powerpoint/2010/main" val="2453512340"/>
              </p:ext>
            </p:extLst>
          </p:nvPr>
        </p:nvGraphicFramePr>
        <p:xfrm>
          <a:off x="3787823" y="804190"/>
          <a:ext cx="5050580" cy="4847309"/>
        </p:xfrm>
        <a:graphic>
          <a:graphicData uri="http://schemas.openxmlformats.org/drawingml/2006/table">
            <a:tbl>
              <a:tblPr firstRow="1" firstCol="1" bandRow="1">
                <a:tableStyleId>{3B4B98B0-60AC-42C2-AFA5-B58CD77FA1E5}</a:tableStyleId>
              </a:tblPr>
              <a:tblGrid>
                <a:gridCol w="2532196">
                  <a:extLst>
                    <a:ext uri="{9D8B030D-6E8A-4147-A177-3AD203B41FA5}">
                      <a16:colId xmlns:a16="http://schemas.microsoft.com/office/drawing/2014/main" val="3461214684"/>
                    </a:ext>
                  </a:extLst>
                </a:gridCol>
                <a:gridCol w="2518384">
                  <a:extLst>
                    <a:ext uri="{9D8B030D-6E8A-4147-A177-3AD203B41FA5}">
                      <a16:colId xmlns:a16="http://schemas.microsoft.com/office/drawing/2014/main" val="471480931"/>
                    </a:ext>
                  </a:extLst>
                </a:gridCol>
              </a:tblGrid>
              <a:tr h="401000">
                <a:tc>
                  <a:txBody>
                    <a:bodyPr/>
                    <a:lstStyle/>
                    <a:p>
                      <a:pPr marL="0" marR="0" algn="ctr">
                        <a:lnSpc>
                          <a:spcPct val="107000"/>
                        </a:lnSpc>
                        <a:spcBef>
                          <a:spcPts val="0"/>
                        </a:spcBef>
                        <a:spcAft>
                          <a:spcPts val="0"/>
                        </a:spcAft>
                      </a:pPr>
                      <a:r>
                        <a:rPr lang="en-US" sz="1500" dirty="0">
                          <a:effectLst/>
                          <a:latin typeface="+mn-lt"/>
                          <a:ea typeface="Calibri" panose="020F0502020204030204" pitchFamily="34" charset="0"/>
                          <a:cs typeface="Times New Roman" panose="02020603050405020304" pitchFamily="18" charset="0"/>
                        </a:rPr>
                        <a:t>AIAN-HRAC Committee  DESCRIPTION</a:t>
                      </a:r>
                    </a:p>
                  </a:txBody>
                  <a:tcPr marL="64885" marR="64885" marT="0" marB="0">
                    <a:gradFill>
                      <a:gsLst>
                        <a:gs pos="0">
                          <a:schemeClr val="bg2">
                            <a:tint val="90000"/>
                            <a:lumMod val="110000"/>
                          </a:schemeClr>
                        </a:gs>
                        <a:gs pos="100000">
                          <a:schemeClr val="bg2">
                            <a:shade val="64000"/>
                            <a:lumMod val="98000"/>
                          </a:schemeClr>
                        </a:gs>
                      </a:gsLst>
                      <a:lin ang="5400000" scaled="0"/>
                    </a:gradFill>
                  </a:tcPr>
                </a:tc>
                <a:tc>
                  <a:txBody>
                    <a:bodyPr/>
                    <a:lstStyle/>
                    <a:p>
                      <a:pPr marL="0" marR="0" algn="ctr">
                        <a:lnSpc>
                          <a:spcPct val="107000"/>
                        </a:lnSpc>
                        <a:spcBef>
                          <a:spcPts val="0"/>
                        </a:spcBef>
                        <a:spcAft>
                          <a:spcPts val="0"/>
                        </a:spcAft>
                      </a:pPr>
                      <a:r>
                        <a:rPr lang="en-US" sz="1500" dirty="0">
                          <a:effectLst/>
                          <a:latin typeface="+mn-lt"/>
                        </a:rPr>
                        <a:t>APPOINTMENT PROTOCOL</a:t>
                      </a:r>
                      <a:endParaRPr lang="en-US" sz="1500" dirty="0">
                        <a:effectLst/>
                        <a:latin typeface="+mn-lt"/>
                        <a:ea typeface="Calibri" panose="020F0502020204030204" pitchFamily="34" charset="0"/>
                        <a:cs typeface="Times New Roman" panose="02020603050405020304" pitchFamily="18" charset="0"/>
                      </a:endParaRPr>
                    </a:p>
                  </a:txBody>
                  <a:tcPr marL="64885" marR="64885" marT="0" marB="0">
                    <a:gradFill>
                      <a:gsLst>
                        <a:gs pos="0">
                          <a:schemeClr val="bg2">
                            <a:tint val="90000"/>
                            <a:lumMod val="110000"/>
                          </a:schemeClr>
                        </a:gs>
                        <a:gs pos="100000">
                          <a:schemeClr val="bg2">
                            <a:shade val="64000"/>
                            <a:lumMod val="98000"/>
                          </a:schemeClr>
                        </a:gs>
                      </a:gsLst>
                      <a:lin ang="5400000" scaled="0"/>
                    </a:gradFill>
                  </a:tcPr>
                </a:tc>
                <a:extLst>
                  <a:ext uri="{0D108BD9-81ED-4DB2-BD59-A6C34878D82A}">
                    <a16:rowId xmlns:a16="http://schemas.microsoft.com/office/drawing/2014/main" val="762770242"/>
                  </a:ext>
                </a:extLst>
              </a:tr>
              <a:tr h="4368963">
                <a:tc>
                  <a:txBody>
                    <a:bodyPr/>
                    <a:lstStyle/>
                    <a:p>
                      <a:pPr marL="0" marR="0">
                        <a:lnSpc>
                          <a:spcPct val="107000"/>
                        </a:lnSpc>
                        <a:spcBef>
                          <a:spcPts val="0"/>
                        </a:spcBef>
                        <a:spcAft>
                          <a:spcPts val="0"/>
                        </a:spcAft>
                      </a:pPr>
                      <a:endParaRPr lang="en-US" sz="120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b="0" dirty="0">
                          <a:effectLst/>
                          <a:latin typeface="+mn-lt"/>
                          <a:ea typeface="Calibri" panose="020F0502020204030204" pitchFamily="34" charset="0"/>
                          <a:cs typeface="Times New Roman" panose="02020603050405020304" pitchFamily="18" charset="0"/>
                        </a:rPr>
                        <a:t>The Federal delivery of health services and funding of programs to maintain and improve the health od American Indians and Alaska Natives (AI/AN) are consonant with the Federal Government’s historical and unique legal relationship with Indian Tribes. In recognition of this, the Department of Health and Human Services (HHS) supports research on improving the health of American Indiana and Alaska Natives.</a:t>
                      </a:r>
                    </a:p>
                    <a:p>
                      <a:pPr marL="0" marR="0">
                        <a:lnSpc>
                          <a:spcPct val="107000"/>
                        </a:lnSpc>
                        <a:spcBef>
                          <a:spcPts val="0"/>
                        </a:spcBef>
                        <a:spcAft>
                          <a:spcPts val="0"/>
                        </a:spcAft>
                      </a:pPr>
                      <a:endParaRPr lang="en-US" sz="120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dirty="0">
                        <a:solidFill>
                          <a:srgbClr val="0070C0"/>
                        </a:solidFill>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a:solidFill>
                            <a:srgbClr val="0070C0"/>
                          </a:solidFill>
                          <a:effectLst/>
                          <a:latin typeface="+mn-lt"/>
                          <a:ea typeface="Calibri" panose="020F0502020204030204" pitchFamily="34" charset="0"/>
                          <a:cs typeface="Times New Roman" panose="02020603050405020304" pitchFamily="18" charset="0"/>
                          <a:hlinkClick r:id="rId2"/>
                        </a:rPr>
                        <a:t>http://minorityhealth.hhs.gov/hrac</a:t>
                      </a:r>
                      <a:endParaRPr lang="en-US" sz="1200" dirty="0">
                        <a:solidFill>
                          <a:srgbClr val="0070C0"/>
                        </a:solidFill>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dirty="0">
                        <a:solidFill>
                          <a:srgbClr val="0070C0"/>
                        </a:solidFill>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Disbanded </a:t>
                      </a:r>
                    </a:p>
                  </a:txBody>
                  <a:tcPr marL="64885" marR="64885" marT="0" marB="0">
                    <a:gradFill>
                      <a:gsLst>
                        <a:gs pos="0">
                          <a:schemeClr val="bg2">
                            <a:tint val="90000"/>
                            <a:lumMod val="110000"/>
                            <a:alpha val="0"/>
                          </a:schemeClr>
                        </a:gs>
                        <a:gs pos="100000">
                          <a:schemeClr val="bg2">
                            <a:shade val="64000"/>
                            <a:lumMod val="98000"/>
                          </a:schemeClr>
                        </a:gs>
                      </a:gsLst>
                      <a:lin ang="5400000" scaled="0"/>
                    </a:gradFill>
                  </a:tcPr>
                </a:tc>
                <a:tc>
                  <a:txBody>
                    <a:bodyPr/>
                    <a:lstStyle/>
                    <a:p>
                      <a:pPr marL="0" marR="0">
                        <a:lnSpc>
                          <a:spcPct val="107000"/>
                        </a:lnSpc>
                        <a:spcBef>
                          <a:spcPts val="0"/>
                        </a:spcBef>
                        <a:spcAft>
                          <a:spcPts val="0"/>
                        </a:spcAft>
                      </a:pPr>
                      <a:r>
                        <a:rPr lang="en-US" sz="1200" dirty="0">
                          <a:effectLst/>
                        </a:rPr>
                        <a:t> Delegates must be elected tribal officials acting in their official capacity as elected officials of their tribe, with authority to act on behalf of the tribe; qualified to represent the views of the Indian tribes in the area that they are nominated.</a:t>
                      </a:r>
                    </a:p>
                    <a:p>
                      <a:pPr marL="0" marR="0">
                        <a:lnSpc>
                          <a:spcPct val="107000"/>
                        </a:lnSpc>
                        <a:spcBef>
                          <a:spcPts val="0"/>
                        </a:spcBef>
                        <a:spcAft>
                          <a:spcPts val="0"/>
                        </a:spcAft>
                      </a:pPr>
                      <a:r>
                        <a:rPr lang="en-US" sz="1200" dirty="0">
                          <a:effectLst/>
                        </a:rPr>
                        <a:t> </a:t>
                      </a:r>
                    </a:p>
                    <a:p>
                      <a:pPr marL="0" marR="0">
                        <a:lnSpc>
                          <a:spcPct val="107000"/>
                        </a:lnSpc>
                        <a:spcBef>
                          <a:spcPts val="0"/>
                        </a:spcBef>
                        <a:spcAft>
                          <a:spcPts val="0"/>
                        </a:spcAft>
                      </a:pPr>
                      <a:r>
                        <a:rPr lang="en-US" sz="1200" dirty="0">
                          <a:effectLst/>
                        </a:rPr>
                        <a:t>Submit official letter or tribal resolution to appoint an elected official or designated tribal official.</a:t>
                      </a:r>
                    </a:p>
                    <a:p>
                      <a:pPr marL="0" marR="0">
                        <a:lnSpc>
                          <a:spcPct val="107000"/>
                        </a:lnSpc>
                        <a:spcBef>
                          <a:spcPts val="0"/>
                        </a:spcBef>
                        <a:spcAft>
                          <a:spcPts val="0"/>
                        </a:spcAft>
                      </a:pPr>
                      <a:r>
                        <a:rPr lang="en-US" sz="1200" dirty="0">
                          <a:effectLst/>
                        </a:rPr>
                        <a:t> </a:t>
                      </a:r>
                    </a:p>
                  </a:txBody>
                  <a:tcPr marL="64885" marR="64885" marT="0" marB="0">
                    <a:gradFill>
                      <a:gsLst>
                        <a:gs pos="0">
                          <a:schemeClr val="bg2">
                            <a:tint val="90000"/>
                            <a:lumMod val="110000"/>
                            <a:alpha val="0"/>
                          </a:schemeClr>
                        </a:gs>
                        <a:gs pos="100000">
                          <a:schemeClr val="bg2">
                            <a:shade val="64000"/>
                            <a:lumMod val="98000"/>
                          </a:schemeClr>
                        </a:gs>
                      </a:gsLst>
                      <a:lin ang="5400000" scaled="0"/>
                    </a:gradFill>
                  </a:tcPr>
                </a:tc>
                <a:extLst>
                  <a:ext uri="{0D108BD9-81ED-4DB2-BD59-A6C34878D82A}">
                    <a16:rowId xmlns:a16="http://schemas.microsoft.com/office/drawing/2014/main" val="2718457392"/>
                  </a:ext>
                </a:extLst>
              </a:tr>
            </a:tbl>
          </a:graphicData>
        </a:graphic>
      </p:graphicFrame>
      <p:sp>
        <p:nvSpPr>
          <p:cNvPr id="9" name="TextBox 8">
            <a:extLst>
              <a:ext uri="{FF2B5EF4-FFF2-40B4-BE49-F238E27FC236}">
                <a16:creationId xmlns:a16="http://schemas.microsoft.com/office/drawing/2014/main" id="{677849A7-433D-4599-AFAB-E0DBB1C4E139}"/>
              </a:ext>
            </a:extLst>
          </p:cNvPr>
          <p:cNvSpPr txBox="1"/>
          <p:nvPr/>
        </p:nvSpPr>
        <p:spPr>
          <a:xfrm>
            <a:off x="152543" y="1168593"/>
            <a:ext cx="2308466" cy="3539430"/>
          </a:xfrm>
          <a:prstGeom prst="rect">
            <a:avLst/>
          </a:prstGeom>
          <a:noFill/>
        </p:spPr>
        <p:txBody>
          <a:bodyPr wrap="square" rtlCol="0">
            <a:spAutoFit/>
          </a:bodyPr>
          <a:lstStyle/>
          <a:p>
            <a:pPr algn="ctr"/>
            <a:r>
              <a:rPr lang="en-US" sz="2800" b="1" dirty="0">
                <a:solidFill>
                  <a:schemeClr val="bg1"/>
                </a:solidFill>
              </a:rPr>
              <a:t>American Indian Alaska Native Health Research Advisory Council (AIAN-HRAC)</a:t>
            </a:r>
          </a:p>
        </p:txBody>
      </p:sp>
    </p:spTree>
    <p:extLst>
      <p:ext uri="{BB962C8B-B14F-4D97-AF65-F5344CB8AC3E}">
        <p14:creationId xmlns:p14="http://schemas.microsoft.com/office/powerpoint/2010/main" val="1121391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alpha val="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03AE710-7D3C-454B-82CF-49B0093E98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39CC2B4-028D-4241-812D-86DEFC665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9" name="Group 28">
            <a:extLst>
              <a:ext uri="{FF2B5EF4-FFF2-40B4-BE49-F238E27FC236}">
                <a16:creationId xmlns:a16="http://schemas.microsoft.com/office/drawing/2014/main" id="{CA13242B-E02E-4DE0-859A-2A46B775FB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30" name="Freeform 6">
              <a:extLst>
                <a:ext uri="{FF2B5EF4-FFF2-40B4-BE49-F238E27FC236}">
                  <a16:creationId xmlns:a16="http://schemas.microsoft.com/office/drawing/2014/main" id="{5ACFC104-86F4-4D49-B858-F1CA033539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31" name="Freeform 7">
              <a:extLst>
                <a:ext uri="{FF2B5EF4-FFF2-40B4-BE49-F238E27FC236}">
                  <a16:creationId xmlns:a16="http://schemas.microsoft.com/office/drawing/2014/main" id="{80627160-C0E1-4BB7-AA86-D39CB7E794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32" name="Freeform 8">
              <a:extLst>
                <a:ext uri="{FF2B5EF4-FFF2-40B4-BE49-F238E27FC236}">
                  <a16:creationId xmlns:a16="http://schemas.microsoft.com/office/drawing/2014/main" id="{F9C4CF4B-A323-44D9-9FEE-90EFE1D065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33" name="Freeform 9">
              <a:extLst>
                <a:ext uri="{FF2B5EF4-FFF2-40B4-BE49-F238E27FC236}">
                  <a16:creationId xmlns:a16="http://schemas.microsoft.com/office/drawing/2014/main" id="{13E2B3A4-22DB-49DD-A716-388DEC5F8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34" name="Freeform 10">
              <a:extLst>
                <a:ext uri="{FF2B5EF4-FFF2-40B4-BE49-F238E27FC236}">
                  <a16:creationId xmlns:a16="http://schemas.microsoft.com/office/drawing/2014/main" id="{337CB09C-5543-4330-8C3D-354519D8D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35" name="Freeform 11">
              <a:extLst>
                <a:ext uri="{FF2B5EF4-FFF2-40B4-BE49-F238E27FC236}">
                  <a16:creationId xmlns:a16="http://schemas.microsoft.com/office/drawing/2014/main" id="{F54B39E1-DFCE-43D0-80F5-D9256E47DF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4" name="Slide Number Placeholder 3"/>
          <p:cNvSpPr>
            <a:spLocks noGrp="1"/>
          </p:cNvSpPr>
          <p:nvPr>
            <p:ph type="sldNum" sz="quarter" idx="12"/>
          </p:nvPr>
        </p:nvSpPr>
        <p:spPr>
          <a:xfrm>
            <a:off x="8563824" y="6072187"/>
            <a:ext cx="413375" cy="365125"/>
          </a:xfrm>
        </p:spPr>
        <p:txBody>
          <a:bodyPr>
            <a:normAutofit/>
          </a:bodyPr>
          <a:lstStyle/>
          <a:p>
            <a:pPr>
              <a:spcAft>
                <a:spcPts val="600"/>
              </a:spcAft>
            </a:pPr>
            <a:fld id="{D658FDE9-3B55-447C-9C70-697C40FE902E}" type="slidenum">
              <a:rPr lang="en-US" smtClean="0"/>
              <a:pPr>
                <a:spcAft>
                  <a:spcPts val="600"/>
                </a:spcAft>
              </a:pPr>
              <a:t>5</a:t>
            </a:fld>
            <a:endParaRPr lang="en-US" dirty="0"/>
          </a:p>
        </p:txBody>
      </p:sp>
      <p:graphicFrame>
        <p:nvGraphicFramePr>
          <p:cNvPr id="5" name="Content Placeholder 4">
            <a:extLst>
              <a:ext uri="{FF2B5EF4-FFF2-40B4-BE49-F238E27FC236}">
                <a16:creationId xmlns:a16="http://schemas.microsoft.com/office/drawing/2014/main" id="{226E85D2-6F27-4B86-8548-238E25474FED}"/>
              </a:ext>
            </a:extLst>
          </p:cNvPr>
          <p:cNvGraphicFramePr>
            <a:graphicFrameLocks noGrp="1"/>
          </p:cNvGraphicFramePr>
          <p:nvPr>
            <p:ph idx="1"/>
            <p:extLst>
              <p:ext uri="{D42A27DB-BD31-4B8C-83A1-F6EECF244321}">
                <p14:modId xmlns:p14="http://schemas.microsoft.com/office/powerpoint/2010/main" val="1955864651"/>
              </p:ext>
            </p:extLst>
          </p:nvPr>
        </p:nvGraphicFramePr>
        <p:xfrm>
          <a:off x="3833759" y="914400"/>
          <a:ext cx="4678515" cy="4579557"/>
        </p:xfrm>
        <a:graphic>
          <a:graphicData uri="http://schemas.openxmlformats.org/drawingml/2006/table">
            <a:tbl>
              <a:tblPr firstRow="1" firstCol="1" bandRow="1">
                <a:tableStyleId>{3B4B98B0-60AC-42C2-AFA5-B58CD77FA1E5}</a:tableStyleId>
              </a:tblPr>
              <a:tblGrid>
                <a:gridCol w="2345655">
                  <a:extLst>
                    <a:ext uri="{9D8B030D-6E8A-4147-A177-3AD203B41FA5}">
                      <a16:colId xmlns:a16="http://schemas.microsoft.com/office/drawing/2014/main" val="3461214684"/>
                    </a:ext>
                  </a:extLst>
                </a:gridCol>
                <a:gridCol w="2332860">
                  <a:extLst>
                    <a:ext uri="{9D8B030D-6E8A-4147-A177-3AD203B41FA5}">
                      <a16:colId xmlns:a16="http://schemas.microsoft.com/office/drawing/2014/main" val="471480931"/>
                    </a:ext>
                  </a:extLst>
                </a:gridCol>
              </a:tblGrid>
              <a:tr h="349753">
                <a:tc>
                  <a:txBody>
                    <a:bodyPr/>
                    <a:lstStyle/>
                    <a:p>
                      <a:pPr marL="0" marR="0" algn="ctr">
                        <a:lnSpc>
                          <a:spcPct val="107000"/>
                        </a:lnSpc>
                        <a:spcBef>
                          <a:spcPts val="0"/>
                        </a:spcBef>
                        <a:spcAft>
                          <a:spcPts val="0"/>
                        </a:spcAft>
                      </a:pPr>
                      <a:r>
                        <a:rPr lang="en-US" sz="1500" dirty="0">
                          <a:effectLst/>
                          <a:latin typeface="+mn-lt"/>
                          <a:ea typeface="Calibri" panose="020F0502020204030204" pitchFamily="34" charset="0"/>
                          <a:cs typeface="Times New Roman" panose="02020603050405020304" pitchFamily="18" charset="0"/>
                        </a:rPr>
                        <a:t>NTACBH Committee  DESCRIPTION</a:t>
                      </a:r>
                    </a:p>
                  </a:txBody>
                  <a:tcPr marL="64885" marR="64885" marT="0" marB="0">
                    <a:gradFill>
                      <a:gsLst>
                        <a:gs pos="0">
                          <a:schemeClr val="bg2">
                            <a:tint val="90000"/>
                            <a:lumMod val="110000"/>
                          </a:schemeClr>
                        </a:gs>
                        <a:gs pos="100000">
                          <a:schemeClr val="bg2">
                            <a:shade val="64000"/>
                            <a:lumMod val="98000"/>
                          </a:schemeClr>
                        </a:gs>
                      </a:gsLst>
                      <a:lin ang="5400000" scaled="0"/>
                    </a:gradFill>
                  </a:tcPr>
                </a:tc>
                <a:tc>
                  <a:txBody>
                    <a:bodyPr/>
                    <a:lstStyle/>
                    <a:p>
                      <a:pPr marL="0" marR="0" algn="ctr">
                        <a:lnSpc>
                          <a:spcPct val="107000"/>
                        </a:lnSpc>
                        <a:spcBef>
                          <a:spcPts val="0"/>
                        </a:spcBef>
                        <a:spcAft>
                          <a:spcPts val="0"/>
                        </a:spcAft>
                      </a:pPr>
                      <a:r>
                        <a:rPr lang="en-US" sz="1500" dirty="0">
                          <a:effectLst/>
                          <a:latin typeface="+mn-lt"/>
                        </a:rPr>
                        <a:t>APPOINTMENT PROTOCOL</a:t>
                      </a:r>
                      <a:endParaRPr lang="en-US" sz="1500" dirty="0">
                        <a:effectLst/>
                        <a:latin typeface="+mn-lt"/>
                        <a:ea typeface="Calibri" panose="020F0502020204030204" pitchFamily="34" charset="0"/>
                        <a:cs typeface="Times New Roman" panose="02020603050405020304" pitchFamily="18" charset="0"/>
                      </a:endParaRPr>
                    </a:p>
                  </a:txBody>
                  <a:tcPr marL="64885" marR="64885" marT="0" marB="0">
                    <a:gradFill>
                      <a:gsLst>
                        <a:gs pos="0">
                          <a:schemeClr val="bg2">
                            <a:tint val="90000"/>
                            <a:lumMod val="110000"/>
                          </a:schemeClr>
                        </a:gs>
                        <a:gs pos="100000">
                          <a:schemeClr val="bg2">
                            <a:shade val="64000"/>
                            <a:lumMod val="98000"/>
                          </a:schemeClr>
                        </a:gs>
                      </a:gsLst>
                      <a:lin ang="5400000" scaled="0"/>
                    </a:gradFill>
                  </a:tcPr>
                </a:tc>
                <a:extLst>
                  <a:ext uri="{0D108BD9-81ED-4DB2-BD59-A6C34878D82A}">
                    <a16:rowId xmlns:a16="http://schemas.microsoft.com/office/drawing/2014/main" val="762770242"/>
                  </a:ext>
                </a:extLst>
              </a:tr>
              <a:tr h="3810610">
                <a:tc>
                  <a:txBody>
                    <a:bodyPr/>
                    <a:lstStyle/>
                    <a:p>
                      <a:pPr marL="0" marR="0">
                        <a:lnSpc>
                          <a:spcPct val="107000"/>
                        </a:lnSpc>
                        <a:spcBef>
                          <a:spcPts val="0"/>
                        </a:spcBef>
                        <a:spcAft>
                          <a:spcPts val="0"/>
                        </a:spcAft>
                      </a:pPr>
                      <a:r>
                        <a:rPr lang="en-US" sz="1200" b="0" dirty="0">
                          <a:effectLst/>
                          <a:latin typeface="+mn-lt"/>
                          <a:ea typeface="Calibri" panose="020F0502020204030204" pitchFamily="34" charset="0"/>
                          <a:cs typeface="Times New Roman" panose="02020603050405020304" pitchFamily="18" charset="0"/>
                        </a:rPr>
                        <a:t>The National Tribal Advisory Committee (NTAC) on Behavioral Health acts as an advisory body to the Division of Behavioral Health and to the Director of the Indian Health Service, with the aim to providing guidance and recommendations on programmatic issues that affect the delivery of behavioral health care for American Indians and Alaska Natives.</a:t>
                      </a:r>
                    </a:p>
                    <a:p>
                      <a:pPr marL="0" marR="0">
                        <a:lnSpc>
                          <a:spcPct val="107000"/>
                        </a:lnSpc>
                        <a:spcBef>
                          <a:spcPts val="0"/>
                        </a:spcBef>
                        <a:spcAft>
                          <a:spcPts val="0"/>
                        </a:spcAft>
                      </a:pPr>
                      <a:r>
                        <a:rPr lang="en-US" sz="1200" b="0" dirty="0">
                          <a:effectLst/>
                          <a:latin typeface="+mn-lt"/>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200" b="0" dirty="0">
                          <a:effectLst/>
                          <a:latin typeface="Calibri" panose="020F0502020204030204" pitchFamily="34" charset="0"/>
                          <a:ea typeface="Calibri" panose="020F0502020204030204" pitchFamily="34" charset="0"/>
                          <a:cs typeface="Times New Roman" panose="02020603050405020304" pitchFamily="18" charset="0"/>
                        </a:rPr>
                        <a:t>The council meets on a quarterly basis, including three virtual meetings and one annual face-to-face meeting</a:t>
                      </a:r>
                    </a:p>
                    <a:p>
                      <a:pPr marL="0" marR="0">
                        <a:lnSpc>
                          <a:spcPct val="107000"/>
                        </a:lnSpc>
                        <a:spcBef>
                          <a:spcPts val="0"/>
                        </a:spcBef>
                        <a:spcAft>
                          <a:spcPts val="0"/>
                        </a:spcAft>
                      </a:pPr>
                      <a:r>
                        <a:rPr lang="en-US" sz="12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hlinkClick r:id="rId2"/>
                        </a:rPr>
                        <a:t>http://www.ihs.gov/dbh/ntac/</a:t>
                      </a:r>
                      <a:endParaRPr lang="en-US" sz="12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885" marR="64885" marT="0" marB="0">
                    <a:gradFill>
                      <a:gsLst>
                        <a:gs pos="0">
                          <a:schemeClr val="bg2">
                            <a:tint val="90000"/>
                            <a:lumMod val="110000"/>
                            <a:alpha val="0"/>
                          </a:schemeClr>
                        </a:gs>
                        <a:gs pos="100000">
                          <a:schemeClr val="bg2">
                            <a:shade val="64000"/>
                            <a:lumMod val="98000"/>
                          </a:schemeClr>
                        </a:gs>
                      </a:gsLst>
                      <a:lin ang="5400000" scaled="0"/>
                    </a:gradFill>
                  </a:tcPr>
                </a:tc>
                <a:tc>
                  <a:txBody>
                    <a:bodyPr/>
                    <a:lstStyle/>
                    <a:p>
                      <a:pPr marL="0" marR="0">
                        <a:lnSpc>
                          <a:spcPct val="107000"/>
                        </a:lnSpc>
                        <a:spcBef>
                          <a:spcPts val="0"/>
                        </a:spcBef>
                        <a:spcAft>
                          <a:spcPts val="0"/>
                        </a:spcAft>
                      </a:pPr>
                      <a:r>
                        <a:rPr lang="en-US" sz="1200" dirty="0">
                          <a:effectLst/>
                          <a:latin typeface="+mn-lt"/>
                        </a:rPr>
                        <a:t>  Delegates must be elected tribal officials acting in their official capacity as elected officials of their tribe, with authority to act on behalf of the tribe; qualified to represent the views of the Indian tribes in the area that they are nominated.</a:t>
                      </a:r>
                    </a:p>
                    <a:p>
                      <a:pPr marL="0" marR="0">
                        <a:lnSpc>
                          <a:spcPct val="107000"/>
                        </a:lnSpc>
                        <a:spcBef>
                          <a:spcPts val="0"/>
                        </a:spcBef>
                        <a:spcAft>
                          <a:spcPts val="0"/>
                        </a:spcAft>
                      </a:pPr>
                      <a:r>
                        <a:rPr lang="en-US" sz="1200" dirty="0">
                          <a:effectLst/>
                          <a:latin typeface="+mn-lt"/>
                        </a:rPr>
                        <a:t> </a:t>
                      </a:r>
                    </a:p>
                    <a:p>
                      <a:pPr marL="0" marR="0">
                        <a:lnSpc>
                          <a:spcPct val="107000"/>
                        </a:lnSpc>
                        <a:spcBef>
                          <a:spcPts val="0"/>
                        </a:spcBef>
                        <a:spcAft>
                          <a:spcPts val="0"/>
                        </a:spcAft>
                      </a:pPr>
                      <a:r>
                        <a:rPr lang="en-US" sz="1200" dirty="0">
                          <a:effectLst/>
                          <a:latin typeface="+mn-lt"/>
                        </a:rPr>
                        <a:t>Submit official letter or tribal resolution to appoint an elected official or designated tribal official.</a:t>
                      </a:r>
                    </a:p>
                    <a:p>
                      <a:pPr marL="0" marR="0">
                        <a:lnSpc>
                          <a:spcPct val="107000"/>
                        </a:lnSpc>
                        <a:spcBef>
                          <a:spcPts val="0"/>
                        </a:spcBef>
                        <a:spcAft>
                          <a:spcPts val="0"/>
                        </a:spcAft>
                      </a:pPr>
                      <a:endParaRPr lang="en-US" sz="1200" dirty="0">
                        <a:effectLst/>
                        <a:latin typeface="+mn-lt"/>
                      </a:endParaRPr>
                    </a:p>
                    <a:p>
                      <a:pPr marL="0" marR="0">
                        <a:lnSpc>
                          <a:spcPct val="107000"/>
                        </a:lnSpc>
                        <a:spcBef>
                          <a:spcPts val="0"/>
                        </a:spcBef>
                        <a:spcAft>
                          <a:spcPts val="0"/>
                        </a:spcAft>
                      </a:pPr>
                      <a:endParaRPr lang="en-US" sz="1200" dirty="0">
                        <a:effectLst/>
                      </a:endParaRP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885" marR="64885" marT="0" marB="0">
                    <a:gradFill>
                      <a:gsLst>
                        <a:gs pos="0">
                          <a:schemeClr val="bg2">
                            <a:tint val="90000"/>
                            <a:lumMod val="110000"/>
                            <a:alpha val="0"/>
                          </a:schemeClr>
                        </a:gs>
                        <a:gs pos="100000">
                          <a:schemeClr val="bg2">
                            <a:shade val="64000"/>
                            <a:lumMod val="98000"/>
                          </a:schemeClr>
                        </a:gs>
                      </a:gsLst>
                      <a:lin ang="5400000" scaled="0"/>
                    </a:gradFill>
                  </a:tcPr>
                </a:tc>
                <a:extLst>
                  <a:ext uri="{0D108BD9-81ED-4DB2-BD59-A6C34878D82A}">
                    <a16:rowId xmlns:a16="http://schemas.microsoft.com/office/drawing/2014/main" val="2718457392"/>
                  </a:ext>
                </a:extLst>
              </a:tr>
            </a:tbl>
          </a:graphicData>
        </a:graphic>
      </p:graphicFrame>
      <p:sp>
        <p:nvSpPr>
          <p:cNvPr id="9" name="TextBox 8">
            <a:extLst>
              <a:ext uri="{FF2B5EF4-FFF2-40B4-BE49-F238E27FC236}">
                <a16:creationId xmlns:a16="http://schemas.microsoft.com/office/drawing/2014/main" id="{677849A7-433D-4599-AFAB-E0DBB1C4E139}"/>
              </a:ext>
            </a:extLst>
          </p:cNvPr>
          <p:cNvSpPr txBox="1"/>
          <p:nvPr/>
        </p:nvSpPr>
        <p:spPr>
          <a:xfrm>
            <a:off x="152543" y="1168593"/>
            <a:ext cx="2308466" cy="3108543"/>
          </a:xfrm>
          <a:prstGeom prst="rect">
            <a:avLst/>
          </a:prstGeom>
          <a:noFill/>
        </p:spPr>
        <p:txBody>
          <a:bodyPr wrap="square" rtlCol="0">
            <a:spAutoFit/>
          </a:bodyPr>
          <a:lstStyle/>
          <a:p>
            <a:pPr algn="ctr"/>
            <a:r>
              <a:rPr lang="en-US" sz="2800" b="1" dirty="0">
                <a:solidFill>
                  <a:schemeClr val="bg1"/>
                </a:solidFill>
              </a:rPr>
              <a:t>National Tribal Advisory Committee on Behavior Health (NTACBH)</a:t>
            </a:r>
          </a:p>
        </p:txBody>
      </p:sp>
    </p:spTree>
    <p:extLst>
      <p:ext uri="{BB962C8B-B14F-4D97-AF65-F5344CB8AC3E}">
        <p14:creationId xmlns:p14="http://schemas.microsoft.com/office/powerpoint/2010/main" val="32159430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alpha val="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03AE710-7D3C-454B-82CF-49B0093E98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39CC2B4-028D-4241-812D-86DEFC665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9" name="Group 28">
            <a:extLst>
              <a:ext uri="{FF2B5EF4-FFF2-40B4-BE49-F238E27FC236}">
                <a16:creationId xmlns:a16="http://schemas.microsoft.com/office/drawing/2014/main" id="{CA13242B-E02E-4DE0-859A-2A46B775FB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30" name="Freeform 6">
              <a:extLst>
                <a:ext uri="{FF2B5EF4-FFF2-40B4-BE49-F238E27FC236}">
                  <a16:creationId xmlns:a16="http://schemas.microsoft.com/office/drawing/2014/main" id="{5ACFC104-86F4-4D49-B858-F1CA033539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31" name="Freeform 7">
              <a:extLst>
                <a:ext uri="{FF2B5EF4-FFF2-40B4-BE49-F238E27FC236}">
                  <a16:creationId xmlns:a16="http://schemas.microsoft.com/office/drawing/2014/main" id="{80627160-C0E1-4BB7-AA86-D39CB7E794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32" name="Freeform 8">
              <a:extLst>
                <a:ext uri="{FF2B5EF4-FFF2-40B4-BE49-F238E27FC236}">
                  <a16:creationId xmlns:a16="http://schemas.microsoft.com/office/drawing/2014/main" id="{F9C4CF4B-A323-44D9-9FEE-90EFE1D065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33" name="Freeform 9">
              <a:extLst>
                <a:ext uri="{FF2B5EF4-FFF2-40B4-BE49-F238E27FC236}">
                  <a16:creationId xmlns:a16="http://schemas.microsoft.com/office/drawing/2014/main" id="{13E2B3A4-22DB-49DD-A716-388DEC5F8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34" name="Freeform 10">
              <a:extLst>
                <a:ext uri="{FF2B5EF4-FFF2-40B4-BE49-F238E27FC236}">
                  <a16:creationId xmlns:a16="http://schemas.microsoft.com/office/drawing/2014/main" id="{337CB09C-5543-4330-8C3D-354519D8D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35" name="Freeform 11">
              <a:extLst>
                <a:ext uri="{FF2B5EF4-FFF2-40B4-BE49-F238E27FC236}">
                  <a16:creationId xmlns:a16="http://schemas.microsoft.com/office/drawing/2014/main" id="{F54B39E1-DFCE-43D0-80F5-D9256E47DF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4" name="Slide Number Placeholder 3"/>
          <p:cNvSpPr>
            <a:spLocks noGrp="1"/>
          </p:cNvSpPr>
          <p:nvPr>
            <p:ph type="sldNum" sz="quarter" idx="12"/>
          </p:nvPr>
        </p:nvSpPr>
        <p:spPr>
          <a:xfrm>
            <a:off x="8400788" y="5959475"/>
            <a:ext cx="413375" cy="365125"/>
          </a:xfrm>
        </p:spPr>
        <p:txBody>
          <a:bodyPr>
            <a:normAutofit/>
          </a:bodyPr>
          <a:lstStyle/>
          <a:p>
            <a:pPr>
              <a:spcAft>
                <a:spcPts val="600"/>
              </a:spcAft>
            </a:pPr>
            <a:fld id="{D658FDE9-3B55-447C-9C70-697C40FE902E}" type="slidenum">
              <a:rPr lang="en-US" smtClean="0"/>
              <a:pPr>
                <a:spcAft>
                  <a:spcPts val="600"/>
                </a:spcAft>
              </a:pPr>
              <a:t>6</a:t>
            </a:fld>
            <a:endParaRPr lang="en-US" dirty="0"/>
          </a:p>
        </p:txBody>
      </p:sp>
      <p:graphicFrame>
        <p:nvGraphicFramePr>
          <p:cNvPr id="5" name="Content Placeholder 4">
            <a:extLst>
              <a:ext uri="{FF2B5EF4-FFF2-40B4-BE49-F238E27FC236}">
                <a16:creationId xmlns:a16="http://schemas.microsoft.com/office/drawing/2014/main" id="{226E85D2-6F27-4B86-8548-238E25474FED}"/>
              </a:ext>
            </a:extLst>
          </p:cNvPr>
          <p:cNvGraphicFramePr>
            <a:graphicFrameLocks noGrp="1"/>
          </p:cNvGraphicFramePr>
          <p:nvPr>
            <p:ph idx="1"/>
            <p:extLst>
              <p:ext uri="{D42A27DB-BD31-4B8C-83A1-F6EECF244321}">
                <p14:modId xmlns:p14="http://schemas.microsoft.com/office/powerpoint/2010/main" val="45976192"/>
              </p:ext>
            </p:extLst>
          </p:nvPr>
        </p:nvGraphicFramePr>
        <p:xfrm>
          <a:off x="3940877" y="352487"/>
          <a:ext cx="4790686" cy="5753799"/>
        </p:xfrm>
        <a:graphic>
          <a:graphicData uri="http://schemas.openxmlformats.org/drawingml/2006/table">
            <a:tbl>
              <a:tblPr firstRow="1" firstCol="1" bandRow="1">
                <a:tableStyleId>{3B4B98B0-60AC-42C2-AFA5-B58CD77FA1E5}</a:tableStyleId>
              </a:tblPr>
              <a:tblGrid>
                <a:gridCol w="2401894">
                  <a:extLst>
                    <a:ext uri="{9D8B030D-6E8A-4147-A177-3AD203B41FA5}">
                      <a16:colId xmlns:a16="http://schemas.microsoft.com/office/drawing/2014/main" val="3461214684"/>
                    </a:ext>
                  </a:extLst>
                </a:gridCol>
                <a:gridCol w="2388792">
                  <a:extLst>
                    <a:ext uri="{9D8B030D-6E8A-4147-A177-3AD203B41FA5}">
                      <a16:colId xmlns:a16="http://schemas.microsoft.com/office/drawing/2014/main" val="471480931"/>
                    </a:ext>
                  </a:extLst>
                </a:gridCol>
              </a:tblGrid>
              <a:tr h="0">
                <a:tc>
                  <a:txBody>
                    <a:bodyPr/>
                    <a:lstStyle/>
                    <a:p>
                      <a:pPr marL="0" marR="0" algn="ctr">
                        <a:lnSpc>
                          <a:spcPct val="107000"/>
                        </a:lnSpc>
                        <a:spcBef>
                          <a:spcPts val="0"/>
                        </a:spcBef>
                        <a:spcAft>
                          <a:spcPts val="0"/>
                        </a:spcAft>
                      </a:pPr>
                      <a:r>
                        <a:rPr lang="en-US" sz="1500" dirty="0">
                          <a:effectLst/>
                          <a:latin typeface="+mn-lt"/>
                          <a:ea typeface="Calibri" panose="020F0502020204030204" pitchFamily="34" charset="0"/>
                          <a:cs typeface="Times New Roman" panose="02020603050405020304" pitchFamily="18" charset="0"/>
                        </a:rPr>
                        <a:t>PRC-WG </a:t>
                      </a:r>
                    </a:p>
                    <a:p>
                      <a:pPr marL="0" marR="0" algn="ctr">
                        <a:lnSpc>
                          <a:spcPct val="107000"/>
                        </a:lnSpc>
                        <a:spcBef>
                          <a:spcPts val="0"/>
                        </a:spcBef>
                        <a:spcAft>
                          <a:spcPts val="0"/>
                        </a:spcAft>
                      </a:pPr>
                      <a:r>
                        <a:rPr lang="en-US" sz="1500" dirty="0">
                          <a:effectLst/>
                          <a:latin typeface="+mn-lt"/>
                          <a:ea typeface="Calibri" panose="020F0502020204030204" pitchFamily="34" charset="0"/>
                          <a:cs typeface="Times New Roman" panose="02020603050405020304" pitchFamily="18" charset="0"/>
                        </a:rPr>
                        <a:t> DESCRIPTION</a:t>
                      </a:r>
                    </a:p>
                  </a:txBody>
                  <a:tcPr marL="64885" marR="64885" marT="0" marB="0">
                    <a:gradFill>
                      <a:gsLst>
                        <a:gs pos="0">
                          <a:schemeClr val="bg2">
                            <a:tint val="90000"/>
                            <a:lumMod val="110000"/>
                          </a:schemeClr>
                        </a:gs>
                        <a:gs pos="100000">
                          <a:schemeClr val="bg2">
                            <a:shade val="64000"/>
                            <a:lumMod val="98000"/>
                          </a:schemeClr>
                        </a:gs>
                      </a:gsLst>
                      <a:lin ang="5400000" scaled="0"/>
                    </a:gradFill>
                  </a:tcPr>
                </a:tc>
                <a:tc>
                  <a:txBody>
                    <a:bodyPr/>
                    <a:lstStyle/>
                    <a:p>
                      <a:pPr marL="0" marR="0" algn="ctr">
                        <a:lnSpc>
                          <a:spcPct val="107000"/>
                        </a:lnSpc>
                        <a:spcBef>
                          <a:spcPts val="0"/>
                        </a:spcBef>
                        <a:spcAft>
                          <a:spcPts val="0"/>
                        </a:spcAft>
                      </a:pPr>
                      <a:r>
                        <a:rPr lang="en-US" sz="1500" dirty="0">
                          <a:effectLst/>
                          <a:latin typeface="+mn-lt"/>
                        </a:rPr>
                        <a:t>APPOINTMENT PROTOCOL</a:t>
                      </a:r>
                      <a:endParaRPr lang="en-US" sz="1500" dirty="0">
                        <a:effectLst/>
                        <a:latin typeface="+mn-lt"/>
                        <a:ea typeface="Calibri" panose="020F0502020204030204" pitchFamily="34" charset="0"/>
                        <a:cs typeface="Times New Roman" panose="02020603050405020304" pitchFamily="18" charset="0"/>
                      </a:endParaRPr>
                    </a:p>
                  </a:txBody>
                  <a:tcPr marL="64885" marR="64885" marT="0" marB="0">
                    <a:gradFill>
                      <a:gsLst>
                        <a:gs pos="0">
                          <a:schemeClr val="bg2">
                            <a:tint val="90000"/>
                            <a:lumMod val="110000"/>
                          </a:schemeClr>
                        </a:gs>
                        <a:gs pos="100000">
                          <a:schemeClr val="bg2">
                            <a:shade val="64000"/>
                            <a:lumMod val="98000"/>
                          </a:schemeClr>
                        </a:gs>
                      </a:gsLst>
                      <a:lin ang="5400000" scaled="0"/>
                    </a:gradFill>
                  </a:tcPr>
                </a:tc>
                <a:extLst>
                  <a:ext uri="{0D108BD9-81ED-4DB2-BD59-A6C34878D82A}">
                    <a16:rowId xmlns:a16="http://schemas.microsoft.com/office/drawing/2014/main" val="762770242"/>
                  </a:ext>
                </a:extLst>
              </a:tr>
              <a:tr h="3277354">
                <a:tc>
                  <a:txBody>
                    <a:bodyPr/>
                    <a:lstStyle/>
                    <a:p>
                      <a:pPr marL="0" marR="0">
                        <a:lnSpc>
                          <a:spcPct val="107000"/>
                        </a:lnSpc>
                        <a:spcBef>
                          <a:spcPts val="0"/>
                        </a:spcBef>
                        <a:spcAft>
                          <a:spcPts val="0"/>
                        </a:spcAft>
                      </a:pPr>
                      <a:r>
                        <a:rPr lang="en-US" sz="1200" b="0" dirty="0">
                          <a:effectLst/>
                          <a:latin typeface="+mn-lt"/>
                          <a:ea typeface="Calibri" panose="020F0502020204030204" pitchFamily="34" charset="0"/>
                          <a:cs typeface="Times New Roman" panose="02020603050405020304" pitchFamily="18" charset="0"/>
                        </a:rPr>
                        <a:t>The purpose of the Director’s Workgroup on Improving the PRC (Workgroup) is to provide recommendation to the Indian Health Service (IHS) Director on strategies to improve and reform the Agency’s PRC program. The Workgroup reviews input received to improve the PRC program; evaluates the existing formula for distributing PRC funds; and recommends improvements in the way PRC operations are conducted within the Indian Health Service (IHS) and the Indian health system. They are also responsible for looking at the FY CHS distribution formula to determine if changes are needed for the new funding.  </a:t>
                      </a:r>
                    </a:p>
                    <a:p>
                      <a:pPr marL="0" marR="0">
                        <a:lnSpc>
                          <a:spcPct val="107000"/>
                        </a:lnSpc>
                        <a:spcBef>
                          <a:spcPts val="0"/>
                        </a:spcBef>
                        <a:spcAft>
                          <a:spcPts val="0"/>
                        </a:spcAft>
                      </a:pPr>
                      <a:r>
                        <a:rPr lang="en-US" sz="1200" b="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200" b="0" dirty="0">
                          <a:effectLst/>
                          <a:latin typeface="Calibri" panose="020F0502020204030204" pitchFamily="34" charset="0"/>
                          <a:ea typeface="Calibri" panose="020F0502020204030204" pitchFamily="34" charset="0"/>
                          <a:cs typeface="Times New Roman" panose="02020603050405020304" pitchFamily="18" charset="0"/>
                        </a:rPr>
                        <a:t>Workgroup meets 2-3 times per year.</a:t>
                      </a:r>
                    </a:p>
                    <a:p>
                      <a:pPr marL="0" marR="0">
                        <a:lnSpc>
                          <a:spcPct val="107000"/>
                        </a:lnSpc>
                        <a:spcBef>
                          <a:spcPts val="0"/>
                        </a:spcBef>
                        <a:spcAft>
                          <a:spcPts val="0"/>
                        </a:spcAft>
                      </a:pPr>
                      <a:r>
                        <a:rPr lang="en-US" sz="12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hlinkClick r:id="rId2"/>
                        </a:rPr>
                        <a:t>www.ihs.gov/prc/director-s-workgroup-on-improving-prc/</a:t>
                      </a:r>
                      <a:endParaRPr lang="en-US" sz="12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885" marR="64885" marT="0" marB="0">
                    <a:gradFill>
                      <a:gsLst>
                        <a:gs pos="0">
                          <a:schemeClr val="bg2">
                            <a:tint val="90000"/>
                            <a:lumMod val="110000"/>
                            <a:alpha val="0"/>
                          </a:schemeClr>
                        </a:gs>
                        <a:gs pos="100000">
                          <a:schemeClr val="bg2">
                            <a:shade val="64000"/>
                            <a:lumMod val="98000"/>
                          </a:schemeClr>
                        </a:gs>
                      </a:gsLst>
                      <a:lin ang="5400000" scaled="0"/>
                    </a:gradFill>
                  </a:tcPr>
                </a:tc>
                <a:tc>
                  <a:txBody>
                    <a:bodyPr/>
                    <a:lstStyle/>
                    <a:p>
                      <a:pPr marL="0" marR="0">
                        <a:lnSpc>
                          <a:spcPct val="107000"/>
                        </a:lnSpc>
                        <a:spcBef>
                          <a:spcPts val="0"/>
                        </a:spcBef>
                        <a:spcAft>
                          <a:spcPts val="0"/>
                        </a:spcAft>
                      </a:pPr>
                      <a:r>
                        <a:rPr lang="en-US" sz="1200" dirty="0">
                          <a:effectLst/>
                        </a:rPr>
                        <a:t> </a:t>
                      </a:r>
                      <a:r>
                        <a:rPr lang="en-US" sz="1200" dirty="0">
                          <a:effectLst/>
                          <a:latin typeface="+mn-lt"/>
                        </a:rPr>
                        <a:t>Delegates must be elected tribal officials acting in their official capacity as elected officials of their tribe, with authority to act on behalf of the tribe; qualified to represent the views of the Indian tribes in the area that they are nominated.</a:t>
                      </a:r>
                    </a:p>
                    <a:p>
                      <a:pPr marL="0" marR="0">
                        <a:lnSpc>
                          <a:spcPct val="107000"/>
                        </a:lnSpc>
                        <a:spcBef>
                          <a:spcPts val="0"/>
                        </a:spcBef>
                        <a:spcAft>
                          <a:spcPts val="0"/>
                        </a:spcAft>
                      </a:pPr>
                      <a:r>
                        <a:rPr lang="en-US" sz="1200" dirty="0">
                          <a:effectLst/>
                          <a:latin typeface="+mn-lt"/>
                        </a:rPr>
                        <a:t> </a:t>
                      </a:r>
                    </a:p>
                    <a:p>
                      <a:pPr marL="0" marR="0">
                        <a:lnSpc>
                          <a:spcPct val="107000"/>
                        </a:lnSpc>
                        <a:spcBef>
                          <a:spcPts val="0"/>
                        </a:spcBef>
                        <a:spcAft>
                          <a:spcPts val="0"/>
                        </a:spcAft>
                      </a:pPr>
                      <a:r>
                        <a:rPr lang="en-US" sz="1200" dirty="0">
                          <a:effectLst/>
                          <a:latin typeface="+mn-lt"/>
                        </a:rPr>
                        <a:t>Submit official letter or tribal resolution to appoint an elected official or designated tribal official.</a:t>
                      </a:r>
                    </a:p>
                    <a:p>
                      <a:pPr marL="0" marR="0">
                        <a:lnSpc>
                          <a:spcPct val="107000"/>
                        </a:lnSpc>
                        <a:spcBef>
                          <a:spcPts val="0"/>
                        </a:spcBef>
                        <a:spcAft>
                          <a:spcPts val="0"/>
                        </a:spcAft>
                      </a:pPr>
                      <a:r>
                        <a:rPr lang="en-US" sz="1200" dirty="0">
                          <a:effectLst/>
                          <a:latin typeface="+mn-lt"/>
                        </a:rPr>
                        <a:t> </a:t>
                      </a:r>
                    </a:p>
                    <a:p>
                      <a:pPr marL="0" marR="0">
                        <a:lnSpc>
                          <a:spcPct val="107000"/>
                        </a:lnSpc>
                        <a:spcBef>
                          <a:spcPts val="0"/>
                        </a:spcBef>
                        <a:spcAft>
                          <a:spcPts val="0"/>
                        </a:spcAft>
                      </a:pPr>
                      <a:r>
                        <a:rPr lang="en-US" sz="1200" dirty="0">
                          <a:effectLst/>
                          <a:latin typeface="+mn-lt"/>
                        </a:rPr>
                        <a:t> </a:t>
                      </a:r>
                    </a:p>
                    <a:p>
                      <a:pPr marL="0" marR="0">
                        <a:lnSpc>
                          <a:spcPct val="107000"/>
                        </a:lnSpc>
                        <a:spcBef>
                          <a:spcPts val="0"/>
                        </a:spcBef>
                        <a:spcAft>
                          <a:spcPts val="0"/>
                        </a:spcAft>
                      </a:pPr>
                      <a:endParaRPr lang="en-US" sz="1200" dirty="0">
                        <a:effectLst/>
                      </a:endParaRP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885" marR="64885" marT="0" marB="0">
                    <a:gradFill>
                      <a:gsLst>
                        <a:gs pos="0">
                          <a:schemeClr val="bg2">
                            <a:tint val="90000"/>
                            <a:lumMod val="110000"/>
                            <a:alpha val="0"/>
                          </a:schemeClr>
                        </a:gs>
                        <a:gs pos="100000">
                          <a:schemeClr val="bg2">
                            <a:shade val="64000"/>
                            <a:lumMod val="98000"/>
                          </a:schemeClr>
                        </a:gs>
                      </a:gsLst>
                      <a:lin ang="5400000" scaled="0"/>
                    </a:gradFill>
                  </a:tcPr>
                </a:tc>
                <a:extLst>
                  <a:ext uri="{0D108BD9-81ED-4DB2-BD59-A6C34878D82A}">
                    <a16:rowId xmlns:a16="http://schemas.microsoft.com/office/drawing/2014/main" val="2718457392"/>
                  </a:ext>
                </a:extLst>
              </a:tr>
            </a:tbl>
          </a:graphicData>
        </a:graphic>
      </p:graphicFrame>
      <p:sp>
        <p:nvSpPr>
          <p:cNvPr id="9" name="TextBox 8">
            <a:extLst>
              <a:ext uri="{FF2B5EF4-FFF2-40B4-BE49-F238E27FC236}">
                <a16:creationId xmlns:a16="http://schemas.microsoft.com/office/drawing/2014/main" id="{677849A7-433D-4599-AFAB-E0DBB1C4E139}"/>
              </a:ext>
            </a:extLst>
          </p:cNvPr>
          <p:cNvSpPr txBox="1"/>
          <p:nvPr/>
        </p:nvSpPr>
        <p:spPr>
          <a:xfrm>
            <a:off x="152543" y="1168593"/>
            <a:ext cx="2228838" cy="3108543"/>
          </a:xfrm>
          <a:prstGeom prst="rect">
            <a:avLst/>
          </a:prstGeom>
          <a:noFill/>
        </p:spPr>
        <p:txBody>
          <a:bodyPr wrap="square" rtlCol="0">
            <a:spAutoFit/>
          </a:bodyPr>
          <a:lstStyle/>
          <a:p>
            <a:pPr algn="ctr"/>
            <a:r>
              <a:rPr lang="en-US" sz="2800" b="1" dirty="0">
                <a:solidFill>
                  <a:schemeClr val="bg1"/>
                </a:solidFill>
              </a:rPr>
              <a:t>I.H.S. Purchased Referred Care (Formally CHS Workgroup)</a:t>
            </a:r>
          </a:p>
        </p:txBody>
      </p:sp>
    </p:spTree>
    <p:extLst>
      <p:ext uri="{BB962C8B-B14F-4D97-AF65-F5344CB8AC3E}">
        <p14:creationId xmlns:p14="http://schemas.microsoft.com/office/powerpoint/2010/main" val="28412492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alpha val="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03AE710-7D3C-454B-82CF-49B0093E98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39CC2B4-028D-4241-812D-86DEFC665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9" name="Group 28">
            <a:extLst>
              <a:ext uri="{FF2B5EF4-FFF2-40B4-BE49-F238E27FC236}">
                <a16:creationId xmlns:a16="http://schemas.microsoft.com/office/drawing/2014/main" id="{CA13242B-E02E-4DE0-859A-2A46B775FB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30" name="Freeform 6">
              <a:extLst>
                <a:ext uri="{FF2B5EF4-FFF2-40B4-BE49-F238E27FC236}">
                  <a16:creationId xmlns:a16="http://schemas.microsoft.com/office/drawing/2014/main" id="{5ACFC104-86F4-4D49-B858-F1CA033539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31" name="Freeform 7">
              <a:extLst>
                <a:ext uri="{FF2B5EF4-FFF2-40B4-BE49-F238E27FC236}">
                  <a16:creationId xmlns:a16="http://schemas.microsoft.com/office/drawing/2014/main" id="{80627160-C0E1-4BB7-AA86-D39CB7E794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32" name="Freeform 8">
              <a:extLst>
                <a:ext uri="{FF2B5EF4-FFF2-40B4-BE49-F238E27FC236}">
                  <a16:creationId xmlns:a16="http://schemas.microsoft.com/office/drawing/2014/main" id="{F9C4CF4B-A323-44D9-9FEE-90EFE1D065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33" name="Freeform 9">
              <a:extLst>
                <a:ext uri="{FF2B5EF4-FFF2-40B4-BE49-F238E27FC236}">
                  <a16:creationId xmlns:a16="http://schemas.microsoft.com/office/drawing/2014/main" id="{13E2B3A4-22DB-49DD-A716-388DEC5F8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34" name="Freeform 10">
              <a:extLst>
                <a:ext uri="{FF2B5EF4-FFF2-40B4-BE49-F238E27FC236}">
                  <a16:creationId xmlns:a16="http://schemas.microsoft.com/office/drawing/2014/main" id="{337CB09C-5543-4330-8C3D-354519D8D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35" name="Freeform 11">
              <a:extLst>
                <a:ext uri="{FF2B5EF4-FFF2-40B4-BE49-F238E27FC236}">
                  <a16:creationId xmlns:a16="http://schemas.microsoft.com/office/drawing/2014/main" id="{F54B39E1-DFCE-43D0-80F5-D9256E47DF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4" name="Slide Number Placeholder 3"/>
          <p:cNvSpPr>
            <a:spLocks noGrp="1"/>
          </p:cNvSpPr>
          <p:nvPr>
            <p:ph type="sldNum" sz="quarter" idx="12"/>
          </p:nvPr>
        </p:nvSpPr>
        <p:spPr>
          <a:xfrm>
            <a:off x="8400788" y="5959475"/>
            <a:ext cx="413375" cy="365125"/>
          </a:xfrm>
        </p:spPr>
        <p:txBody>
          <a:bodyPr>
            <a:normAutofit/>
          </a:bodyPr>
          <a:lstStyle/>
          <a:p>
            <a:pPr>
              <a:spcAft>
                <a:spcPts val="600"/>
              </a:spcAft>
            </a:pPr>
            <a:fld id="{D658FDE9-3B55-447C-9C70-697C40FE902E}" type="slidenum">
              <a:rPr lang="en-US" smtClean="0"/>
              <a:pPr>
                <a:spcAft>
                  <a:spcPts val="600"/>
                </a:spcAft>
              </a:pPr>
              <a:t>7</a:t>
            </a:fld>
            <a:endParaRPr lang="en-US" dirty="0"/>
          </a:p>
        </p:txBody>
      </p:sp>
      <p:graphicFrame>
        <p:nvGraphicFramePr>
          <p:cNvPr id="5" name="Content Placeholder 4">
            <a:extLst>
              <a:ext uri="{FF2B5EF4-FFF2-40B4-BE49-F238E27FC236}">
                <a16:creationId xmlns:a16="http://schemas.microsoft.com/office/drawing/2014/main" id="{226E85D2-6F27-4B86-8548-238E25474FED}"/>
              </a:ext>
            </a:extLst>
          </p:cNvPr>
          <p:cNvGraphicFramePr>
            <a:graphicFrameLocks noGrp="1"/>
          </p:cNvGraphicFramePr>
          <p:nvPr>
            <p:ph idx="1"/>
            <p:extLst>
              <p:ext uri="{D42A27DB-BD31-4B8C-83A1-F6EECF244321}">
                <p14:modId xmlns:p14="http://schemas.microsoft.com/office/powerpoint/2010/main" val="3306321455"/>
              </p:ext>
            </p:extLst>
          </p:nvPr>
        </p:nvGraphicFramePr>
        <p:xfrm>
          <a:off x="3816790" y="533400"/>
          <a:ext cx="4790686" cy="4824159"/>
        </p:xfrm>
        <a:graphic>
          <a:graphicData uri="http://schemas.openxmlformats.org/drawingml/2006/table">
            <a:tbl>
              <a:tblPr firstRow="1" firstCol="1" bandRow="1">
                <a:tableStyleId>{3B4B98B0-60AC-42C2-AFA5-B58CD77FA1E5}</a:tableStyleId>
              </a:tblPr>
              <a:tblGrid>
                <a:gridCol w="2401894">
                  <a:extLst>
                    <a:ext uri="{9D8B030D-6E8A-4147-A177-3AD203B41FA5}">
                      <a16:colId xmlns:a16="http://schemas.microsoft.com/office/drawing/2014/main" val="3461214684"/>
                    </a:ext>
                  </a:extLst>
                </a:gridCol>
                <a:gridCol w="2388792">
                  <a:extLst>
                    <a:ext uri="{9D8B030D-6E8A-4147-A177-3AD203B41FA5}">
                      <a16:colId xmlns:a16="http://schemas.microsoft.com/office/drawing/2014/main" val="471480931"/>
                    </a:ext>
                  </a:extLst>
                </a:gridCol>
              </a:tblGrid>
              <a:tr h="0">
                <a:tc>
                  <a:txBody>
                    <a:bodyPr/>
                    <a:lstStyle/>
                    <a:p>
                      <a:pPr marL="0" marR="0" algn="ctr">
                        <a:lnSpc>
                          <a:spcPct val="107000"/>
                        </a:lnSpc>
                        <a:spcBef>
                          <a:spcPts val="0"/>
                        </a:spcBef>
                        <a:spcAft>
                          <a:spcPts val="0"/>
                        </a:spcAft>
                      </a:pPr>
                      <a:r>
                        <a:rPr lang="en-US" sz="1500" dirty="0">
                          <a:effectLst/>
                          <a:latin typeface="+mn-lt"/>
                          <a:ea typeface="Calibri" panose="020F0502020204030204" pitchFamily="34" charset="0"/>
                          <a:cs typeface="Times New Roman" panose="02020603050405020304" pitchFamily="18" charset="0"/>
                        </a:rPr>
                        <a:t>CDC-TTAC- HHS COMMITTEE DESCRIPTION</a:t>
                      </a:r>
                    </a:p>
                  </a:txBody>
                  <a:tcPr marL="64885" marR="64885" marT="0" marB="0">
                    <a:gradFill>
                      <a:gsLst>
                        <a:gs pos="0">
                          <a:schemeClr val="bg2">
                            <a:tint val="90000"/>
                            <a:lumMod val="110000"/>
                          </a:schemeClr>
                        </a:gs>
                        <a:gs pos="100000">
                          <a:schemeClr val="bg2">
                            <a:shade val="64000"/>
                            <a:lumMod val="98000"/>
                          </a:schemeClr>
                        </a:gs>
                      </a:gsLst>
                      <a:lin ang="5400000" scaled="0"/>
                    </a:gradFill>
                  </a:tcPr>
                </a:tc>
                <a:tc>
                  <a:txBody>
                    <a:bodyPr/>
                    <a:lstStyle/>
                    <a:p>
                      <a:pPr marL="0" marR="0" algn="ctr">
                        <a:lnSpc>
                          <a:spcPct val="107000"/>
                        </a:lnSpc>
                        <a:spcBef>
                          <a:spcPts val="0"/>
                        </a:spcBef>
                        <a:spcAft>
                          <a:spcPts val="0"/>
                        </a:spcAft>
                      </a:pPr>
                      <a:r>
                        <a:rPr lang="en-US" sz="1500" dirty="0">
                          <a:effectLst/>
                          <a:latin typeface="+mn-lt"/>
                        </a:rPr>
                        <a:t>APPOINTMENT PROTOCOL</a:t>
                      </a:r>
                      <a:endParaRPr lang="en-US" sz="1500" dirty="0">
                        <a:effectLst/>
                        <a:latin typeface="+mn-lt"/>
                        <a:ea typeface="Calibri" panose="020F0502020204030204" pitchFamily="34" charset="0"/>
                        <a:cs typeface="Times New Roman" panose="02020603050405020304" pitchFamily="18" charset="0"/>
                      </a:endParaRPr>
                    </a:p>
                  </a:txBody>
                  <a:tcPr marL="64885" marR="64885" marT="0" marB="0">
                    <a:gradFill>
                      <a:gsLst>
                        <a:gs pos="0">
                          <a:schemeClr val="bg2">
                            <a:tint val="90000"/>
                            <a:lumMod val="110000"/>
                          </a:schemeClr>
                        </a:gs>
                        <a:gs pos="100000">
                          <a:schemeClr val="bg2">
                            <a:shade val="64000"/>
                            <a:lumMod val="98000"/>
                          </a:schemeClr>
                        </a:gs>
                      </a:gsLst>
                      <a:lin ang="5400000" scaled="0"/>
                    </a:gradFill>
                  </a:tcPr>
                </a:tc>
                <a:extLst>
                  <a:ext uri="{0D108BD9-81ED-4DB2-BD59-A6C34878D82A}">
                    <a16:rowId xmlns:a16="http://schemas.microsoft.com/office/drawing/2014/main" val="762770242"/>
                  </a:ext>
                </a:extLst>
              </a:tr>
              <a:tr h="3277354">
                <a:tc>
                  <a:txBody>
                    <a:bodyPr/>
                    <a:lstStyle/>
                    <a:p>
                      <a:pPr marL="0" marR="0">
                        <a:lnSpc>
                          <a:spcPct val="107000"/>
                        </a:lnSpc>
                        <a:spcBef>
                          <a:spcPts val="0"/>
                        </a:spcBef>
                        <a:spcAft>
                          <a:spcPts val="0"/>
                        </a:spcAft>
                      </a:pPr>
                      <a:r>
                        <a:rPr lang="en-US" sz="1200" b="0" dirty="0">
                          <a:effectLst/>
                          <a:latin typeface="+mn-lt"/>
                          <a:ea typeface="Calibri" panose="020F0502020204030204" pitchFamily="34" charset="0"/>
                          <a:cs typeface="Times New Roman" panose="02020603050405020304" pitchFamily="18" charset="0"/>
                        </a:rPr>
                        <a:t>The Tribal Advisory Committee (TAC) to the Director shall advise the Director of the CDC and administrator of ATSDR on policy issues and broad strategies that may affect American Indian/Alaska Native tribes and people. TAC will assist CDC/ATSDR in fulfilling its mission to promote health and quality of life by preventing and controlling disease, injury, and disability through established and ongoing relationship and consultation sessions.</a:t>
                      </a:r>
                    </a:p>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endParaRPr lang="en-US" sz="12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hlinkClick r:id="rId2"/>
                        </a:rPr>
                        <a:t>https://www.cdc.gov/tribal/consultation-support/tac/index.html</a:t>
                      </a:r>
                      <a:endParaRPr lang="en-US" sz="12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885" marR="64885" marT="0" marB="0">
                    <a:gradFill>
                      <a:gsLst>
                        <a:gs pos="0">
                          <a:schemeClr val="bg2">
                            <a:tint val="90000"/>
                            <a:lumMod val="110000"/>
                            <a:alpha val="0"/>
                          </a:schemeClr>
                        </a:gs>
                        <a:gs pos="100000">
                          <a:schemeClr val="bg2">
                            <a:shade val="64000"/>
                            <a:lumMod val="98000"/>
                          </a:schemeClr>
                        </a:gs>
                      </a:gsLst>
                      <a:lin ang="5400000" scaled="0"/>
                    </a:gradFill>
                  </a:tcPr>
                </a:tc>
                <a:tc>
                  <a:txBody>
                    <a:bodyPr/>
                    <a:lstStyle/>
                    <a:p>
                      <a:pPr marL="0" marR="0">
                        <a:lnSpc>
                          <a:spcPct val="107000"/>
                        </a:lnSpc>
                        <a:spcBef>
                          <a:spcPts val="0"/>
                        </a:spcBef>
                        <a:spcAft>
                          <a:spcPts val="0"/>
                        </a:spcAft>
                      </a:pPr>
                      <a:r>
                        <a:rPr lang="en-US" sz="1200" dirty="0">
                          <a:effectLst/>
                        </a:rPr>
                        <a:t> Delegates must be elected tribal officials acting in their official capacity as elected officials of their tribe, with authority to act on behalf of the tribe; qualified to represent the views of the Indian tribes in the area that they are nominated.</a:t>
                      </a:r>
                    </a:p>
                    <a:p>
                      <a:pPr marL="0" marR="0">
                        <a:lnSpc>
                          <a:spcPct val="107000"/>
                        </a:lnSpc>
                        <a:spcBef>
                          <a:spcPts val="0"/>
                        </a:spcBef>
                        <a:spcAft>
                          <a:spcPts val="0"/>
                        </a:spcAft>
                      </a:pPr>
                      <a:r>
                        <a:rPr lang="en-US" sz="1200" dirty="0">
                          <a:effectLst/>
                        </a:rPr>
                        <a:t> </a:t>
                      </a:r>
                    </a:p>
                    <a:p>
                      <a:pPr marL="0" marR="0">
                        <a:lnSpc>
                          <a:spcPct val="107000"/>
                        </a:lnSpc>
                        <a:spcBef>
                          <a:spcPts val="0"/>
                        </a:spcBef>
                        <a:spcAft>
                          <a:spcPts val="0"/>
                        </a:spcAft>
                      </a:pPr>
                      <a:r>
                        <a:rPr lang="en-US" sz="1200" dirty="0">
                          <a:effectLst/>
                        </a:rPr>
                        <a:t>Submit official letter or tribal resolution to appoint an elected official or designated tribal official.</a:t>
                      </a:r>
                    </a:p>
                    <a:p>
                      <a:pPr marL="0" marR="0">
                        <a:lnSpc>
                          <a:spcPct val="107000"/>
                        </a:lnSpc>
                        <a:spcBef>
                          <a:spcPts val="0"/>
                        </a:spcBef>
                        <a:spcAft>
                          <a:spcPts val="0"/>
                        </a:spcAft>
                      </a:pPr>
                      <a:r>
                        <a:rPr lang="en-US" sz="1200" dirty="0">
                          <a:effectLst/>
                        </a:rPr>
                        <a:t> </a:t>
                      </a:r>
                    </a:p>
                    <a:p>
                      <a:pPr marL="0" marR="0">
                        <a:lnSpc>
                          <a:spcPct val="107000"/>
                        </a:lnSpc>
                        <a:spcBef>
                          <a:spcPts val="0"/>
                        </a:spcBef>
                        <a:spcAft>
                          <a:spcPts val="0"/>
                        </a:spcAft>
                      </a:pPr>
                      <a:r>
                        <a:rPr lang="en-US" sz="1200" dirty="0">
                          <a:effectLst/>
                        </a:rPr>
                        <a:t> </a:t>
                      </a:r>
                    </a:p>
                    <a:p>
                      <a:pPr marL="0" marR="0">
                        <a:lnSpc>
                          <a:spcPct val="107000"/>
                        </a:lnSpc>
                        <a:spcBef>
                          <a:spcPts val="0"/>
                        </a:spcBef>
                        <a:spcAft>
                          <a:spcPts val="0"/>
                        </a:spcAft>
                      </a:pPr>
                      <a:endParaRPr lang="en-US" sz="1200" dirty="0">
                        <a:effectLst/>
                      </a:endParaRP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885" marR="64885" marT="0" marB="0">
                    <a:gradFill>
                      <a:gsLst>
                        <a:gs pos="0">
                          <a:schemeClr val="bg2">
                            <a:tint val="90000"/>
                            <a:lumMod val="110000"/>
                            <a:alpha val="0"/>
                          </a:schemeClr>
                        </a:gs>
                        <a:gs pos="100000">
                          <a:schemeClr val="bg2">
                            <a:shade val="64000"/>
                            <a:lumMod val="98000"/>
                          </a:schemeClr>
                        </a:gs>
                      </a:gsLst>
                      <a:lin ang="5400000" scaled="0"/>
                    </a:gradFill>
                  </a:tcPr>
                </a:tc>
                <a:extLst>
                  <a:ext uri="{0D108BD9-81ED-4DB2-BD59-A6C34878D82A}">
                    <a16:rowId xmlns:a16="http://schemas.microsoft.com/office/drawing/2014/main" val="2718457392"/>
                  </a:ext>
                </a:extLst>
              </a:tr>
            </a:tbl>
          </a:graphicData>
        </a:graphic>
      </p:graphicFrame>
      <p:sp>
        <p:nvSpPr>
          <p:cNvPr id="9" name="TextBox 8">
            <a:extLst>
              <a:ext uri="{FF2B5EF4-FFF2-40B4-BE49-F238E27FC236}">
                <a16:creationId xmlns:a16="http://schemas.microsoft.com/office/drawing/2014/main" id="{677849A7-433D-4599-AFAB-E0DBB1C4E139}"/>
              </a:ext>
            </a:extLst>
          </p:cNvPr>
          <p:cNvSpPr txBox="1"/>
          <p:nvPr/>
        </p:nvSpPr>
        <p:spPr>
          <a:xfrm>
            <a:off x="152543" y="1168593"/>
            <a:ext cx="2228838" cy="2677656"/>
          </a:xfrm>
          <a:prstGeom prst="rect">
            <a:avLst/>
          </a:prstGeom>
          <a:noFill/>
        </p:spPr>
        <p:txBody>
          <a:bodyPr wrap="square" rtlCol="0">
            <a:spAutoFit/>
          </a:bodyPr>
          <a:lstStyle/>
          <a:p>
            <a:pPr algn="ctr"/>
            <a:r>
              <a:rPr lang="en-US" sz="2800" b="1" dirty="0">
                <a:solidFill>
                  <a:schemeClr val="bg1"/>
                </a:solidFill>
              </a:rPr>
              <a:t>Centers for Disease Control TTAC combined with HHS Research </a:t>
            </a:r>
          </a:p>
        </p:txBody>
      </p:sp>
      <p:pic>
        <p:nvPicPr>
          <p:cNvPr id="2" name="Picture 1">
            <a:extLst>
              <a:ext uri="{FF2B5EF4-FFF2-40B4-BE49-F238E27FC236}">
                <a16:creationId xmlns:a16="http://schemas.microsoft.com/office/drawing/2014/main" id="{321657F6-6301-4B2C-884C-4D4C0CCC9F76}"/>
              </a:ext>
            </a:extLst>
          </p:cNvPr>
          <p:cNvPicPr>
            <a:picLocks noChangeAspect="1"/>
          </p:cNvPicPr>
          <p:nvPr/>
        </p:nvPicPr>
        <p:blipFill>
          <a:blip r:embed="rId3"/>
          <a:stretch>
            <a:fillRect/>
          </a:stretch>
        </p:blipFill>
        <p:spPr>
          <a:xfrm>
            <a:off x="-206067" y="3657600"/>
            <a:ext cx="3042168" cy="749873"/>
          </a:xfrm>
          <a:prstGeom prst="rect">
            <a:avLst/>
          </a:prstGeom>
        </p:spPr>
      </p:pic>
    </p:spTree>
    <p:extLst>
      <p:ext uri="{BB962C8B-B14F-4D97-AF65-F5344CB8AC3E}">
        <p14:creationId xmlns:p14="http://schemas.microsoft.com/office/powerpoint/2010/main" val="42880839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alpha val="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03AE710-7D3C-454B-82CF-49B0093E98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39CC2B4-028D-4241-812D-86DEFC665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9" name="Group 28">
            <a:extLst>
              <a:ext uri="{FF2B5EF4-FFF2-40B4-BE49-F238E27FC236}">
                <a16:creationId xmlns:a16="http://schemas.microsoft.com/office/drawing/2014/main" id="{CA13242B-E02E-4DE0-859A-2A46B775FB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30" name="Freeform 6">
              <a:extLst>
                <a:ext uri="{FF2B5EF4-FFF2-40B4-BE49-F238E27FC236}">
                  <a16:creationId xmlns:a16="http://schemas.microsoft.com/office/drawing/2014/main" id="{5ACFC104-86F4-4D49-B858-F1CA033539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31" name="Freeform 7">
              <a:extLst>
                <a:ext uri="{FF2B5EF4-FFF2-40B4-BE49-F238E27FC236}">
                  <a16:creationId xmlns:a16="http://schemas.microsoft.com/office/drawing/2014/main" id="{80627160-C0E1-4BB7-AA86-D39CB7E794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32" name="Freeform 8">
              <a:extLst>
                <a:ext uri="{FF2B5EF4-FFF2-40B4-BE49-F238E27FC236}">
                  <a16:creationId xmlns:a16="http://schemas.microsoft.com/office/drawing/2014/main" id="{F9C4CF4B-A323-44D9-9FEE-90EFE1D065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33" name="Freeform 9">
              <a:extLst>
                <a:ext uri="{FF2B5EF4-FFF2-40B4-BE49-F238E27FC236}">
                  <a16:creationId xmlns:a16="http://schemas.microsoft.com/office/drawing/2014/main" id="{13E2B3A4-22DB-49DD-A716-388DEC5F8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34" name="Freeform 10">
              <a:extLst>
                <a:ext uri="{FF2B5EF4-FFF2-40B4-BE49-F238E27FC236}">
                  <a16:creationId xmlns:a16="http://schemas.microsoft.com/office/drawing/2014/main" id="{337CB09C-5543-4330-8C3D-354519D8D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35" name="Freeform 11">
              <a:extLst>
                <a:ext uri="{FF2B5EF4-FFF2-40B4-BE49-F238E27FC236}">
                  <a16:creationId xmlns:a16="http://schemas.microsoft.com/office/drawing/2014/main" id="{F54B39E1-DFCE-43D0-80F5-D9256E47DF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4" name="Slide Number Placeholder 3"/>
          <p:cNvSpPr>
            <a:spLocks noGrp="1"/>
          </p:cNvSpPr>
          <p:nvPr>
            <p:ph type="sldNum" sz="quarter" idx="12"/>
          </p:nvPr>
        </p:nvSpPr>
        <p:spPr>
          <a:xfrm>
            <a:off x="8400788" y="5959475"/>
            <a:ext cx="413375" cy="365125"/>
          </a:xfrm>
        </p:spPr>
        <p:txBody>
          <a:bodyPr>
            <a:normAutofit/>
          </a:bodyPr>
          <a:lstStyle/>
          <a:p>
            <a:pPr>
              <a:spcAft>
                <a:spcPts val="600"/>
              </a:spcAft>
            </a:pPr>
            <a:fld id="{D658FDE9-3B55-447C-9C70-697C40FE902E}" type="slidenum">
              <a:rPr lang="en-US" smtClean="0"/>
              <a:pPr>
                <a:spcAft>
                  <a:spcPts val="600"/>
                </a:spcAft>
              </a:pPr>
              <a:t>8</a:t>
            </a:fld>
            <a:endParaRPr lang="en-US" dirty="0"/>
          </a:p>
        </p:txBody>
      </p:sp>
      <p:graphicFrame>
        <p:nvGraphicFramePr>
          <p:cNvPr id="5" name="Content Placeholder 4">
            <a:extLst>
              <a:ext uri="{FF2B5EF4-FFF2-40B4-BE49-F238E27FC236}">
                <a16:creationId xmlns:a16="http://schemas.microsoft.com/office/drawing/2014/main" id="{226E85D2-6F27-4B86-8548-238E25474FED}"/>
              </a:ext>
            </a:extLst>
          </p:cNvPr>
          <p:cNvGraphicFramePr>
            <a:graphicFrameLocks noGrp="1"/>
          </p:cNvGraphicFramePr>
          <p:nvPr>
            <p:ph idx="1"/>
            <p:extLst>
              <p:ext uri="{D42A27DB-BD31-4B8C-83A1-F6EECF244321}">
                <p14:modId xmlns:p14="http://schemas.microsoft.com/office/powerpoint/2010/main" val="3984278353"/>
              </p:ext>
            </p:extLst>
          </p:nvPr>
        </p:nvGraphicFramePr>
        <p:xfrm>
          <a:off x="3816790" y="533400"/>
          <a:ext cx="4790686" cy="5362385"/>
        </p:xfrm>
        <a:graphic>
          <a:graphicData uri="http://schemas.openxmlformats.org/drawingml/2006/table">
            <a:tbl>
              <a:tblPr firstRow="1" firstCol="1" bandRow="1">
                <a:tableStyleId>{3B4B98B0-60AC-42C2-AFA5-B58CD77FA1E5}</a:tableStyleId>
              </a:tblPr>
              <a:tblGrid>
                <a:gridCol w="2401894">
                  <a:extLst>
                    <a:ext uri="{9D8B030D-6E8A-4147-A177-3AD203B41FA5}">
                      <a16:colId xmlns:a16="http://schemas.microsoft.com/office/drawing/2014/main" val="3461214684"/>
                    </a:ext>
                  </a:extLst>
                </a:gridCol>
                <a:gridCol w="2388792">
                  <a:extLst>
                    <a:ext uri="{9D8B030D-6E8A-4147-A177-3AD203B41FA5}">
                      <a16:colId xmlns:a16="http://schemas.microsoft.com/office/drawing/2014/main" val="471480931"/>
                    </a:ext>
                  </a:extLst>
                </a:gridCol>
              </a:tblGrid>
              <a:tr h="0">
                <a:tc>
                  <a:txBody>
                    <a:bodyPr/>
                    <a:lstStyle/>
                    <a:p>
                      <a:pPr marL="0" marR="0" algn="ctr">
                        <a:lnSpc>
                          <a:spcPct val="107000"/>
                        </a:lnSpc>
                        <a:spcBef>
                          <a:spcPts val="0"/>
                        </a:spcBef>
                        <a:spcAft>
                          <a:spcPts val="0"/>
                        </a:spcAft>
                      </a:pPr>
                      <a:r>
                        <a:rPr lang="en-US" sz="1500" dirty="0">
                          <a:effectLst/>
                          <a:latin typeface="+mn-lt"/>
                          <a:ea typeface="Calibri" panose="020F0502020204030204" pitchFamily="34" charset="0"/>
                          <a:cs typeface="Times New Roman" panose="02020603050405020304" pitchFamily="18" charset="0"/>
                        </a:rPr>
                        <a:t>CMS-TTAG COMMITTEE DESCRIPTION</a:t>
                      </a:r>
                    </a:p>
                  </a:txBody>
                  <a:tcPr marL="64885" marR="64885" marT="0" marB="0">
                    <a:gradFill>
                      <a:gsLst>
                        <a:gs pos="0">
                          <a:schemeClr val="bg2">
                            <a:tint val="90000"/>
                            <a:lumMod val="110000"/>
                          </a:schemeClr>
                        </a:gs>
                        <a:gs pos="100000">
                          <a:schemeClr val="bg2">
                            <a:shade val="64000"/>
                            <a:lumMod val="98000"/>
                          </a:schemeClr>
                        </a:gs>
                      </a:gsLst>
                      <a:lin ang="5400000" scaled="0"/>
                    </a:gradFill>
                  </a:tcPr>
                </a:tc>
                <a:tc>
                  <a:txBody>
                    <a:bodyPr/>
                    <a:lstStyle/>
                    <a:p>
                      <a:pPr marL="0" marR="0" algn="ctr">
                        <a:lnSpc>
                          <a:spcPct val="107000"/>
                        </a:lnSpc>
                        <a:spcBef>
                          <a:spcPts val="0"/>
                        </a:spcBef>
                        <a:spcAft>
                          <a:spcPts val="0"/>
                        </a:spcAft>
                      </a:pPr>
                      <a:r>
                        <a:rPr lang="en-US" sz="1500" dirty="0">
                          <a:effectLst/>
                          <a:latin typeface="+mn-lt"/>
                        </a:rPr>
                        <a:t>APPOINTMENT PROTOCOL</a:t>
                      </a:r>
                      <a:endParaRPr lang="en-US" sz="1500" dirty="0">
                        <a:effectLst/>
                        <a:latin typeface="+mn-lt"/>
                        <a:ea typeface="Calibri" panose="020F0502020204030204" pitchFamily="34" charset="0"/>
                        <a:cs typeface="Times New Roman" panose="02020603050405020304" pitchFamily="18" charset="0"/>
                      </a:endParaRPr>
                    </a:p>
                  </a:txBody>
                  <a:tcPr marL="64885" marR="64885" marT="0" marB="0">
                    <a:gradFill>
                      <a:gsLst>
                        <a:gs pos="0">
                          <a:schemeClr val="bg2">
                            <a:tint val="90000"/>
                            <a:lumMod val="110000"/>
                          </a:schemeClr>
                        </a:gs>
                        <a:gs pos="100000">
                          <a:schemeClr val="bg2">
                            <a:shade val="64000"/>
                            <a:lumMod val="98000"/>
                          </a:schemeClr>
                        </a:gs>
                      </a:gsLst>
                      <a:lin ang="5400000" scaled="0"/>
                    </a:gradFill>
                  </a:tcPr>
                </a:tc>
                <a:extLst>
                  <a:ext uri="{0D108BD9-81ED-4DB2-BD59-A6C34878D82A}">
                    <a16:rowId xmlns:a16="http://schemas.microsoft.com/office/drawing/2014/main" val="762770242"/>
                  </a:ext>
                </a:extLst>
              </a:tr>
              <a:tr h="3277354">
                <a:tc>
                  <a:txBody>
                    <a:bodyPr/>
                    <a:lstStyle/>
                    <a:p>
                      <a:pPr marL="0" marR="0">
                        <a:lnSpc>
                          <a:spcPct val="107000"/>
                        </a:lnSpc>
                        <a:spcBef>
                          <a:spcPts val="0"/>
                        </a:spcBef>
                        <a:spcAft>
                          <a:spcPts val="0"/>
                        </a:spcAft>
                      </a:pPr>
                      <a:r>
                        <a:rPr lang="en-US" sz="1200" b="0" dirty="0">
                          <a:effectLst/>
                          <a:latin typeface="+mn-lt"/>
                          <a:ea typeface="Calibri" panose="020F0502020204030204" pitchFamily="34" charset="0"/>
                          <a:cs typeface="Times New Roman" panose="02020603050405020304" pitchFamily="18" charset="0"/>
                        </a:rPr>
                        <a:t>The Tribal Technical Advisory Group (TTAG) is a group of elected tribal leaders, or an appointed representative from their Area, who are nominated from the 12 area of the IHS delivery system. The TTAG serves as an advisory committee to the Centers for Medicare &amp; Medicaid Services (CMS) on important health care matters associated with the Medicare, Medicaid, and State Children Health Insurance Program (SCHIP). There is a Principle Member and an Alternate from each of the 12-service area. </a:t>
                      </a:r>
                    </a:p>
                    <a:p>
                      <a:pPr marL="0" marR="0">
                        <a:lnSpc>
                          <a:spcPct val="107000"/>
                        </a:lnSpc>
                        <a:spcBef>
                          <a:spcPts val="0"/>
                        </a:spcBef>
                        <a:spcAft>
                          <a:spcPts val="0"/>
                        </a:spcAft>
                      </a:pPr>
                      <a:endParaRPr lang="en-US" sz="120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a:solidFill>
                            <a:srgbClr val="0070C0"/>
                          </a:solidFill>
                          <a:effectLst/>
                          <a:latin typeface="+mn-lt"/>
                          <a:ea typeface="Calibri" panose="020F0502020204030204" pitchFamily="34" charset="0"/>
                          <a:cs typeface="Times New Roman" panose="02020603050405020304" pitchFamily="18" charset="0"/>
                          <a:hlinkClick r:id="rId2"/>
                        </a:rPr>
                        <a:t>http://www.cms.gov/Outreach-and-Education/American-Indian-Alaska-Native/AIAN/index.html</a:t>
                      </a:r>
                      <a:endParaRPr lang="en-US" sz="1200" dirty="0">
                        <a:solidFill>
                          <a:srgbClr val="0070C0"/>
                        </a:solidFill>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a:solidFill>
                            <a:srgbClr val="0070C0"/>
                          </a:solidFill>
                          <a:effectLst/>
                          <a:latin typeface="+mn-lt"/>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endParaRPr lang="en-US" sz="120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dirty="0">
                        <a:effectLst/>
                        <a:latin typeface="+mn-lt"/>
                        <a:ea typeface="Calibri" panose="020F0502020204030204" pitchFamily="34" charset="0"/>
                        <a:cs typeface="Times New Roman" panose="02020603050405020304" pitchFamily="18" charset="0"/>
                      </a:endParaRPr>
                    </a:p>
                  </a:txBody>
                  <a:tcPr marL="64885" marR="64885" marT="0" marB="0">
                    <a:gradFill>
                      <a:gsLst>
                        <a:gs pos="0">
                          <a:schemeClr val="bg2">
                            <a:tint val="90000"/>
                            <a:lumMod val="110000"/>
                            <a:alpha val="0"/>
                          </a:schemeClr>
                        </a:gs>
                        <a:gs pos="100000">
                          <a:schemeClr val="bg2">
                            <a:shade val="64000"/>
                            <a:lumMod val="98000"/>
                          </a:schemeClr>
                        </a:gs>
                      </a:gsLst>
                      <a:lin ang="5400000" scaled="0"/>
                    </a:gradFill>
                  </a:tcPr>
                </a:tc>
                <a:tc>
                  <a:txBody>
                    <a:bodyPr/>
                    <a:lstStyle/>
                    <a:p>
                      <a:pPr marL="0" marR="0">
                        <a:lnSpc>
                          <a:spcPct val="107000"/>
                        </a:lnSpc>
                        <a:spcBef>
                          <a:spcPts val="0"/>
                        </a:spcBef>
                        <a:spcAft>
                          <a:spcPts val="0"/>
                        </a:spcAft>
                      </a:pPr>
                      <a:r>
                        <a:rPr lang="en-US" sz="1200" dirty="0">
                          <a:effectLst/>
                          <a:latin typeface="+mn-lt"/>
                        </a:rPr>
                        <a:t> Delegates must be elected tribal officials acting in their official capacity as elected officials of their tribe, with authority to act on behalf of the tribe; qualified to represent the views of the Indian tribes in the area that they are nominated.</a:t>
                      </a:r>
                    </a:p>
                    <a:p>
                      <a:pPr marL="0" marR="0">
                        <a:lnSpc>
                          <a:spcPct val="107000"/>
                        </a:lnSpc>
                        <a:spcBef>
                          <a:spcPts val="0"/>
                        </a:spcBef>
                        <a:spcAft>
                          <a:spcPts val="0"/>
                        </a:spcAft>
                      </a:pPr>
                      <a:r>
                        <a:rPr lang="en-US" sz="1200" dirty="0">
                          <a:effectLst/>
                          <a:latin typeface="+mn-lt"/>
                        </a:rPr>
                        <a:t> </a:t>
                      </a:r>
                    </a:p>
                    <a:p>
                      <a:pPr marL="0" marR="0">
                        <a:lnSpc>
                          <a:spcPct val="107000"/>
                        </a:lnSpc>
                        <a:spcBef>
                          <a:spcPts val="0"/>
                        </a:spcBef>
                        <a:spcAft>
                          <a:spcPts val="0"/>
                        </a:spcAft>
                      </a:pPr>
                      <a:r>
                        <a:rPr lang="en-US" sz="1200" dirty="0">
                          <a:effectLst/>
                          <a:latin typeface="+mn-lt"/>
                        </a:rPr>
                        <a:t>Submit official letter or tribal resolution to appoint an elected official or designated tribal official.</a:t>
                      </a:r>
                    </a:p>
                    <a:p>
                      <a:pPr marL="0" marR="0">
                        <a:lnSpc>
                          <a:spcPct val="107000"/>
                        </a:lnSpc>
                        <a:spcBef>
                          <a:spcPts val="0"/>
                        </a:spcBef>
                        <a:spcAft>
                          <a:spcPts val="0"/>
                        </a:spcAft>
                      </a:pPr>
                      <a:r>
                        <a:rPr lang="en-US" sz="1200" dirty="0">
                          <a:effectLst/>
                          <a:latin typeface="+mn-lt"/>
                        </a:rPr>
                        <a:t> </a:t>
                      </a:r>
                    </a:p>
                    <a:p>
                      <a:pPr marL="0" marR="0">
                        <a:lnSpc>
                          <a:spcPct val="107000"/>
                        </a:lnSpc>
                        <a:spcBef>
                          <a:spcPts val="0"/>
                        </a:spcBef>
                        <a:spcAft>
                          <a:spcPts val="0"/>
                        </a:spcAft>
                      </a:pPr>
                      <a:r>
                        <a:rPr lang="en-US" sz="1200" dirty="0">
                          <a:effectLst/>
                          <a:latin typeface="+mn-lt"/>
                        </a:rPr>
                        <a:t> </a:t>
                      </a:r>
                    </a:p>
                    <a:p>
                      <a:pPr marL="0" marR="0">
                        <a:lnSpc>
                          <a:spcPct val="107000"/>
                        </a:lnSpc>
                        <a:spcBef>
                          <a:spcPts val="0"/>
                        </a:spcBef>
                        <a:spcAft>
                          <a:spcPts val="0"/>
                        </a:spcAft>
                      </a:pPr>
                      <a:endParaRPr lang="en-US" sz="1200" dirty="0">
                        <a:effectLst/>
                        <a:latin typeface="+mn-lt"/>
                      </a:endParaRPr>
                    </a:p>
                    <a:p>
                      <a:pPr marL="0" marR="0">
                        <a:lnSpc>
                          <a:spcPct val="107000"/>
                        </a:lnSpc>
                        <a:spcBef>
                          <a:spcPts val="0"/>
                        </a:spcBef>
                        <a:spcAft>
                          <a:spcPts val="0"/>
                        </a:spcAft>
                      </a:pPr>
                      <a:endParaRPr lang="en-US" sz="1200" dirty="0">
                        <a:effectLst/>
                        <a:latin typeface="+mn-lt"/>
                        <a:ea typeface="Calibri" panose="020F0502020204030204" pitchFamily="34" charset="0"/>
                        <a:cs typeface="Times New Roman" panose="02020603050405020304" pitchFamily="18" charset="0"/>
                      </a:endParaRPr>
                    </a:p>
                  </a:txBody>
                  <a:tcPr marL="64885" marR="64885" marT="0" marB="0">
                    <a:gradFill>
                      <a:gsLst>
                        <a:gs pos="0">
                          <a:schemeClr val="bg2">
                            <a:tint val="90000"/>
                            <a:lumMod val="110000"/>
                            <a:alpha val="0"/>
                          </a:schemeClr>
                        </a:gs>
                        <a:gs pos="100000">
                          <a:schemeClr val="bg2">
                            <a:shade val="64000"/>
                            <a:lumMod val="98000"/>
                          </a:schemeClr>
                        </a:gs>
                      </a:gsLst>
                      <a:lin ang="5400000" scaled="0"/>
                    </a:gradFill>
                  </a:tcPr>
                </a:tc>
                <a:extLst>
                  <a:ext uri="{0D108BD9-81ED-4DB2-BD59-A6C34878D82A}">
                    <a16:rowId xmlns:a16="http://schemas.microsoft.com/office/drawing/2014/main" val="2718457392"/>
                  </a:ext>
                </a:extLst>
              </a:tr>
            </a:tbl>
          </a:graphicData>
        </a:graphic>
      </p:graphicFrame>
      <p:sp>
        <p:nvSpPr>
          <p:cNvPr id="9" name="TextBox 8">
            <a:extLst>
              <a:ext uri="{FF2B5EF4-FFF2-40B4-BE49-F238E27FC236}">
                <a16:creationId xmlns:a16="http://schemas.microsoft.com/office/drawing/2014/main" id="{677849A7-433D-4599-AFAB-E0DBB1C4E139}"/>
              </a:ext>
            </a:extLst>
          </p:cNvPr>
          <p:cNvSpPr txBox="1"/>
          <p:nvPr/>
        </p:nvSpPr>
        <p:spPr>
          <a:xfrm>
            <a:off x="152400" y="1371600"/>
            <a:ext cx="2228838" cy="3970318"/>
          </a:xfrm>
          <a:prstGeom prst="rect">
            <a:avLst/>
          </a:prstGeom>
          <a:noFill/>
        </p:spPr>
        <p:txBody>
          <a:bodyPr wrap="square" rtlCol="0">
            <a:spAutoFit/>
          </a:bodyPr>
          <a:lstStyle/>
          <a:p>
            <a:pPr algn="ctr"/>
            <a:r>
              <a:rPr lang="en-US" sz="2800" b="1" dirty="0">
                <a:solidFill>
                  <a:schemeClr val="bg1"/>
                </a:solidFill>
              </a:rPr>
              <a:t>Centers for Medicare &amp; Medicaid Services Tribal Technical Advisory Group </a:t>
            </a:r>
          </a:p>
          <a:p>
            <a:pPr algn="ctr"/>
            <a:r>
              <a:rPr lang="en-US" sz="2800" b="1" dirty="0">
                <a:solidFill>
                  <a:schemeClr val="bg1"/>
                </a:solidFill>
              </a:rPr>
              <a:t>(CMS-TTAG)</a:t>
            </a:r>
          </a:p>
        </p:txBody>
      </p:sp>
    </p:spTree>
    <p:extLst>
      <p:ext uri="{BB962C8B-B14F-4D97-AF65-F5344CB8AC3E}">
        <p14:creationId xmlns:p14="http://schemas.microsoft.com/office/powerpoint/2010/main" val="1726667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alpha val="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03AE710-7D3C-454B-82CF-49B0093E98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39CC2B4-028D-4241-812D-86DEFC665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9" name="Group 28">
            <a:extLst>
              <a:ext uri="{FF2B5EF4-FFF2-40B4-BE49-F238E27FC236}">
                <a16:creationId xmlns:a16="http://schemas.microsoft.com/office/drawing/2014/main" id="{CA13242B-E02E-4DE0-859A-2A46B775FB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30" name="Freeform 6">
              <a:extLst>
                <a:ext uri="{FF2B5EF4-FFF2-40B4-BE49-F238E27FC236}">
                  <a16:creationId xmlns:a16="http://schemas.microsoft.com/office/drawing/2014/main" id="{5ACFC104-86F4-4D49-B858-F1CA033539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31" name="Freeform 7">
              <a:extLst>
                <a:ext uri="{FF2B5EF4-FFF2-40B4-BE49-F238E27FC236}">
                  <a16:creationId xmlns:a16="http://schemas.microsoft.com/office/drawing/2014/main" id="{80627160-C0E1-4BB7-AA86-D39CB7E794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32" name="Freeform 8">
              <a:extLst>
                <a:ext uri="{FF2B5EF4-FFF2-40B4-BE49-F238E27FC236}">
                  <a16:creationId xmlns:a16="http://schemas.microsoft.com/office/drawing/2014/main" id="{F9C4CF4B-A323-44D9-9FEE-90EFE1D065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33" name="Freeform 9">
              <a:extLst>
                <a:ext uri="{FF2B5EF4-FFF2-40B4-BE49-F238E27FC236}">
                  <a16:creationId xmlns:a16="http://schemas.microsoft.com/office/drawing/2014/main" id="{13E2B3A4-22DB-49DD-A716-388DEC5F8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34" name="Freeform 10">
              <a:extLst>
                <a:ext uri="{FF2B5EF4-FFF2-40B4-BE49-F238E27FC236}">
                  <a16:creationId xmlns:a16="http://schemas.microsoft.com/office/drawing/2014/main" id="{337CB09C-5543-4330-8C3D-354519D8D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35" name="Freeform 11">
              <a:extLst>
                <a:ext uri="{FF2B5EF4-FFF2-40B4-BE49-F238E27FC236}">
                  <a16:creationId xmlns:a16="http://schemas.microsoft.com/office/drawing/2014/main" id="{F54B39E1-DFCE-43D0-80F5-D9256E47DF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4" name="Slide Number Placeholder 3"/>
          <p:cNvSpPr>
            <a:spLocks noGrp="1"/>
          </p:cNvSpPr>
          <p:nvPr>
            <p:ph type="sldNum" sz="quarter" idx="12"/>
          </p:nvPr>
        </p:nvSpPr>
        <p:spPr>
          <a:xfrm>
            <a:off x="8213892" y="5867131"/>
            <a:ext cx="413375" cy="365125"/>
          </a:xfrm>
        </p:spPr>
        <p:txBody>
          <a:bodyPr>
            <a:normAutofit/>
          </a:bodyPr>
          <a:lstStyle/>
          <a:p>
            <a:pPr>
              <a:spcAft>
                <a:spcPts val="600"/>
              </a:spcAft>
            </a:pPr>
            <a:fld id="{D658FDE9-3B55-447C-9C70-697C40FE902E}" type="slidenum">
              <a:rPr lang="en-US" smtClean="0"/>
              <a:pPr>
                <a:spcAft>
                  <a:spcPts val="600"/>
                </a:spcAft>
              </a:pPr>
              <a:t>9</a:t>
            </a:fld>
            <a:endParaRPr lang="en-US"/>
          </a:p>
        </p:txBody>
      </p:sp>
      <p:graphicFrame>
        <p:nvGraphicFramePr>
          <p:cNvPr id="5" name="Content Placeholder 4">
            <a:extLst>
              <a:ext uri="{FF2B5EF4-FFF2-40B4-BE49-F238E27FC236}">
                <a16:creationId xmlns:a16="http://schemas.microsoft.com/office/drawing/2014/main" id="{226E85D2-6F27-4B86-8548-238E25474FED}"/>
              </a:ext>
            </a:extLst>
          </p:cNvPr>
          <p:cNvGraphicFramePr>
            <a:graphicFrameLocks noGrp="1"/>
          </p:cNvGraphicFramePr>
          <p:nvPr>
            <p:ph idx="1"/>
            <p:extLst>
              <p:ext uri="{D42A27DB-BD31-4B8C-83A1-F6EECF244321}">
                <p14:modId xmlns:p14="http://schemas.microsoft.com/office/powerpoint/2010/main" val="2631262362"/>
              </p:ext>
            </p:extLst>
          </p:nvPr>
        </p:nvGraphicFramePr>
        <p:xfrm>
          <a:off x="3667514" y="249191"/>
          <a:ext cx="5350727" cy="5753799"/>
        </p:xfrm>
        <a:graphic>
          <a:graphicData uri="http://schemas.openxmlformats.org/drawingml/2006/table">
            <a:tbl>
              <a:tblPr firstRow="1" firstCol="1" bandRow="1">
                <a:tableStyleId>{3B4B98B0-60AC-42C2-AFA5-B58CD77FA1E5}</a:tableStyleId>
              </a:tblPr>
              <a:tblGrid>
                <a:gridCol w="2682680">
                  <a:extLst>
                    <a:ext uri="{9D8B030D-6E8A-4147-A177-3AD203B41FA5}">
                      <a16:colId xmlns:a16="http://schemas.microsoft.com/office/drawing/2014/main" val="3461214684"/>
                    </a:ext>
                  </a:extLst>
                </a:gridCol>
                <a:gridCol w="2668047">
                  <a:extLst>
                    <a:ext uri="{9D8B030D-6E8A-4147-A177-3AD203B41FA5}">
                      <a16:colId xmlns:a16="http://schemas.microsoft.com/office/drawing/2014/main" val="471480931"/>
                    </a:ext>
                  </a:extLst>
                </a:gridCol>
              </a:tblGrid>
              <a:tr h="0">
                <a:tc>
                  <a:txBody>
                    <a:bodyPr/>
                    <a:lstStyle/>
                    <a:p>
                      <a:pPr marL="0" marR="0" algn="ctr">
                        <a:lnSpc>
                          <a:spcPct val="107000"/>
                        </a:lnSpc>
                        <a:spcBef>
                          <a:spcPts val="0"/>
                        </a:spcBef>
                        <a:spcAft>
                          <a:spcPts val="0"/>
                        </a:spcAft>
                      </a:pPr>
                      <a:r>
                        <a:rPr lang="en-US" sz="1500" dirty="0">
                          <a:effectLst/>
                          <a:latin typeface="+mn-lt"/>
                          <a:ea typeface="Calibri" panose="020F0502020204030204" pitchFamily="34" charset="0"/>
                          <a:cs typeface="Times New Roman" panose="02020603050405020304" pitchFamily="18" charset="0"/>
                        </a:rPr>
                        <a:t>CHEF-WG COMMITTEE DESCRIPTION</a:t>
                      </a:r>
                    </a:p>
                  </a:txBody>
                  <a:tcPr marL="64885" marR="64885" marT="0" marB="0">
                    <a:gradFill>
                      <a:gsLst>
                        <a:gs pos="0">
                          <a:schemeClr val="bg2">
                            <a:tint val="90000"/>
                            <a:lumMod val="110000"/>
                          </a:schemeClr>
                        </a:gs>
                        <a:gs pos="100000">
                          <a:schemeClr val="bg2">
                            <a:shade val="64000"/>
                            <a:lumMod val="98000"/>
                          </a:schemeClr>
                        </a:gs>
                      </a:gsLst>
                      <a:lin ang="5400000" scaled="0"/>
                    </a:gradFill>
                  </a:tcPr>
                </a:tc>
                <a:tc>
                  <a:txBody>
                    <a:bodyPr/>
                    <a:lstStyle/>
                    <a:p>
                      <a:pPr marL="0" marR="0" algn="ctr">
                        <a:lnSpc>
                          <a:spcPct val="107000"/>
                        </a:lnSpc>
                        <a:spcBef>
                          <a:spcPts val="0"/>
                        </a:spcBef>
                        <a:spcAft>
                          <a:spcPts val="0"/>
                        </a:spcAft>
                      </a:pPr>
                      <a:r>
                        <a:rPr lang="en-US" sz="1500" dirty="0">
                          <a:effectLst/>
                          <a:latin typeface="+mn-lt"/>
                        </a:rPr>
                        <a:t>APPOINTMENT PROTOCOL</a:t>
                      </a:r>
                      <a:endParaRPr lang="en-US" sz="1500" dirty="0">
                        <a:effectLst/>
                        <a:latin typeface="+mn-lt"/>
                        <a:ea typeface="Calibri" panose="020F0502020204030204" pitchFamily="34" charset="0"/>
                        <a:cs typeface="Times New Roman" panose="02020603050405020304" pitchFamily="18" charset="0"/>
                      </a:endParaRPr>
                    </a:p>
                  </a:txBody>
                  <a:tcPr marL="64885" marR="64885" marT="0" marB="0">
                    <a:gradFill>
                      <a:gsLst>
                        <a:gs pos="0">
                          <a:schemeClr val="bg2">
                            <a:tint val="90000"/>
                            <a:lumMod val="110000"/>
                          </a:schemeClr>
                        </a:gs>
                        <a:gs pos="100000">
                          <a:schemeClr val="bg2">
                            <a:shade val="64000"/>
                            <a:lumMod val="98000"/>
                          </a:schemeClr>
                        </a:gs>
                      </a:gsLst>
                      <a:lin ang="5400000" scaled="0"/>
                    </a:gradFill>
                  </a:tcPr>
                </a:tc>
                <a:extLst>
                  <a:ext uri="{0D108BD9-81ED-4DB2-BD59-A6C34878D82A}">
                    <a16:rowId xmlns:a16="http://schemas.microsoft.com/office/drawing/2014/main" val="762770242"/>
                  </a:ext>
                </a:extLst>
              </a:tr>
              <a:tr h="3277354">
                <a:tc>
                  <a:txBody>
                    <a:bodyPr/>
                    <a:lstStyle/>
                    <a:p>
                      <a:pPr marL="0" marR="0">
                        <a:lnSpc>
                          <a:spcPct val="107000"/>
                        </a:lnSpc>
                        <a:spcBef>
                          <a:spcPts val="0"/>
                        </a:spcBef>
                        <a:spcAft>
                          <a:spcPts val="0"/>
                        </a:spcAft>
                      </a:pPr>
                      <a:r>
                        <a:rPr lang="en-US" sz="1200" b="0" dirty="0">
                          <a:effectLst/>
                          <a:latin typeface="+mn-lt"/>
                          <a:ea typeface="Calibri" panose="020F0502020204030204" pitchFamily="34" charset="0"/>
                          <a:cs typeface="Times New Roman" panose="02020603050405020304" pitchFamily="18" charset="0"/>
                        </a:rPr>
                        <a:t>The Indian Health Care Amendments of 1988, P.L. 100-713 established the CHEF solely to meet the extraordinary medical costs associated with treating of victims of disasters or catastrophic illnesses who are within the responsibility of IHS and Tribal programs. The Appropriations Act directs that the CHEF shall not be allocated, apportioned, or delegated to an Area Office, Service Unit, or any other basis.  The term “catastrophic illness” refers to conditions that are costly by virtue of the intensity and/or duration of their treatment.  Cancer, burns, high-risk births, cardiac disease, end-stage renal disease, strokes, trauma-related cases such as automobile accidents and gunshot wounds, and certain acute mental illnesses are examples of conditions that frequently require multiple or prolonged hospital stays and/or extensive treatment post-discharge.  </a:t>
                      </a:r>
                      <a:endParaRPr lang="en-US" sz="120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hlinkClick r:id="rId2"/>
                        </a:rPr>
                        <a:t>https://www.ihs.gov/prc/catastrophic-health-emergency-fund-chef/</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885" marR="64885" marT="0" marB="0">
                    <a:gradFill>
                      <a:gsLst>
                        <a:gs pos="0">
                          <a:schemeClr val="bg2">
                            <a:tint val="90000"/>
                            <a:lumMod val="110000"/>
                            <a:alpha val="0"/>
                          </a:schemeClr>
                        </a:gs>
                        <a:gs pos="100000">
                          <a:schemeClr val="bg2">
                            <a:shade val="64000"/>
                            <a:lumMod val="98000"/>
                          </a:schemeClr>
                        </a:gs>
                      </a:gsLst>
                      <a:lin ang="5400000" scaled="0"/>
                    </a:gradFill>
                  </a:tcPr>
                </a:tc>
                <a:tc>
                  <a:txBody>
                    <a:bodyPr/>
                    <a:lstStyle/>
                    <a:p>
                      <a:pPr marL="0" marR="0">
                        <a:lnSpc>
                          <a:spcPct val="107000"/>
                        </a:lnSpc>
                        <a:spcBef>
                          <a:spcPts val="0"/>
                        </a:spcBef>
                        <a:spcAft>
                          <a:spcPts val="0"/>
                        </a:spcAft>
                      </a:pPr>
                      <a:r>
                        <a:rPr lang="en-US" sz="1200" dirty="0">
                          <a:effectLst/>
                        </a:rPr>
                        <a:t> Delegates must be elected tribal officials acting in their official capacity as elected officials of their tribe, with authority to act on behalf of the tribe; qualified to represent the views of the Indian tribes in the area that they are nominated.</a:t>
                      </a:r>
                    </a:p>
                    <a:p>
                      <a:pPr marL="0" marR="0">
                        <a:lnSpc>
                          <a:spcPct val="107000"/>
                        </a:lnSpc>
                        <a:spcBef>
                          <a:spcPts val="0"/>
                        </a:spcBef>
                        <a:spcAft>
                          <a:spcPts val="0"/>
                        </a:spcAft>
                      </a:pPr>
                      <a:r>
                        <a:rPr lang="en-US" sz="1200" dirty="0">
                          <a:effectLst/>
                        </a:rPr>
                        <a:t> </a:t>
                      </a:r>
                    </a:p>
                    <a:p>
                      <a:pPr marL="0" marR="0">
                        <a:lnSpc>
                          <a:spcPct val="107000"/>
                        </a:lnSpc>
                        <a:spcBef>
                          <a:spcPts val="0"/>
                        </a:spcBef>
                        <a:spcAft>
                          <a:spcPts val="0"/>
                        </a:spcAft>
                      </a:pPr>
                      <a:r>
                        <a:rPr lang="en-US" sz="1200" dirty="0">
                          <a:effectLst/>
                        </a:rPr>
                        <a:t>Submit official letter or tribal resolution to appoint an elected official or designated tribal official.</a:t>
                      </a:r>
                    </a:p>
                    <a:p>
                      <a:pPr marL="0" marR="0">
                        <a:lnSpc>
                          <a:spcPct val="107000"/>
                        </a:lnSpc>
                        <a:spcBef>
                          <a:spcPts val="0"/>
                        </a:spcBef>
                        <a:spcAft>
                          <a:spcPts val="0"/>
                        </a:spcAft>
                      </a:pPr>
                      <a:r>
                        <a:rPr lang="en-US" sz="1200" dirty="0">
                          <a:effectLst/>
                        </a:rPr>
                        <a:t> </a:t>
                      </a:r>
                    </a:p>
                    <a:p>
                      <a:pPr marL="0" marR="0">
                        <a:lnSpc>
                          <a:spcPct val="107000"/>
                        </a:lnSpc>
                        <a:spcBef>
                          <a:spcPts val="0"/>
                        </a:spcBef>
                        <a:spcAft>
                          <a:spcPts val="0"/>
                        </a:spcAft>
                      </a:pPr>
                      <a:r>
                        <a:rPr lang="en-US" sz="1200" dirty="0">
                          <a:effectLst/>
                        </a:rPr>
                        <a:t> </a:t>
                      </a: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885" marR="64885" marT="0" marB="0">
                    <a:gradFill>
                      <a:gsLst>
                        <a:gs pos="0">
                          <a:schemeClr val="bg2">
                            <a:tint val="90000"/>
                            <a:lumMod val="110000"/>
                            <a:alpha val="0"/>
                          </a:schemeClr>
                        </a:gs>
                        <a:gs pos="100000">
                          <a:schemeClr val="bg2">
                            <a:shade val="64000"/>
                            <a:lumMod val="98000"/>
                          </a:schemeClr>
                        </a:gs>
                      </a:gsLst>
                      <a:lin ang="5400000" scaled="0"/>
                    </a:gradFill>
                  </a:tcPr>
                </a:tc>
                <a:extLst>
                  <a:ext uri="{0D108BD9-81ED-4DB2-BD59-A6C34878D82A}">
                    <a16:rowId xmlns:a16="http://schemas.microsoft.com/office/drawing/2014/main" val="2718457392"/>
                  </a:ext>
                </a:extLst>
              </a:tr>
            </a:tbl>
          </a:graphicData>
        </a:graphic>
      </p:graphicFrame>
      <p:sp>
        <p:nvSpPr>
          <p:cNvPr id="9" name="TextBox 8">
            <a:extLst>
              <a:ext uri="{FF2B5EF4-FFF2-40B4-BE49-F238E27FC236}">
                <a16:creationId xmlns:a16="http://schemas.microsoft.com/office/drawing/2014/main" id="{677849A7-433D-4599-AFAB-E0DBB1C4E139}"/>
              </a:ext>
            </a:extLst>
          </p:cNvPr>
          <p:cNvSpPr txBox="1"/>
          <p:nvPr/>
        </p:nvSpPr>
        <p:spPr>
          <a:xfrm>
            <a:off x="152400" y="1371600"/>
            <a:ext cx="2228838" cy="2677656"/>
          </a:xfrm>
          <a:prstGeom prst="rect">
            <a:avLst/>
          </a:prstGeom>
          <a:noFill/>
        </p:spPr>
        <p:txBody>
          <a:bodyPr wrap="square" rtlCol="0">
            <a:spAutoFit/>
          </a:bodyPr>
          <a:lstStyle/>
          <a:p>
            <a:pPr algn="ctr"/>
            <a:r>
              <a:rPr lang="en-US" sz="2800" b="1" dirty="0">
                <a:solidFill>
                  <a:schemeClr val="bg1"/>
                </a:solidFill>
              </a:rPr>
              <a:t>Catastrophic Health Emergency Funds Workgroup (CHEF-WG)</a:t>
            </a:r>
          </a:p>
        </p:txBody>
      </p:sp>
    </p:spTree>
    <p:extLst>
      <p:ext uri="{BB962C8B-B14F-4D97-AF65-F5344CB8AC3E}">
        <p14:creationId xmlns:p14="http://schemas.microsoft.com/office/powerpoint/2010/main" val="415602790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BC1C1C"/>
      </a:accent1>
      <a:accent2>
        <a:srgbClr val="F67534"/>
      </a:accent2>
      <a:accent3>
        <a:srgbClr val="EAAC35"/>
      </a:accent3>
      <a:accent4>
        <a:srgbClr val="9BAF68"/>
      </a:accent4>
      <a:accent5>
        <a:srgbClr val="68B9A6"/>
      </a:accent5>
      <a:accent6>
        <a:srgbClr val="50B1D4"/>
      </a:accent6>
      <a:hlink>
        <a:srgbClr val="E46416"/>
      </a:hlink>
      <a:folHlink>
        <a:srgbClr val="EE9340"/>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93B4CCAC-FD5A-4D59-B1AC-EAF45910B5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629</TotalTime>
  <Words>4014</Words>
  <Application>Microsoft Office PowerPoint</Application>
  <PresentationFormat>On-screen Show (4:3)</PresentationFormat>
  <Paragraphs>387</Paragraphs>
  <Slides>24</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Agency FB</vt:lpstr>
      <vt:lpstr>Arial</vt:lpstr>
      <vt:lpstr>Calibri</vt:lpstr>
      <vt:lpstr>Corbel</vt:lpstr>
      <vt:lpstr>Papyrus</vt:lpstr>
      <vt:lpstr>Parallax</vt:lpstr>
      <vt:lpstr>ROCKY MOUNTAIN Tribal Leaders Council </vt:lpstr>
      <vt:lpstr>Table of Contents </vt:lpstr>
      <vt:lpstr> Federal Advisory Committee Act (FACA)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Non-Federal Advisory Committee Act (FACA)</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ROCKY MOUNTAIN Tribal Leaders Council</dc:title>
  <dc:creator>Sonya Bigleggins</dc:creator>
  <cp:lastModifiedBy>Brook McDonald</cp:lastModifiedBy>
  <cp:revision>43</cp:revision>
  <dcterms:created xsi:type="dcterms:W3CDTF">2020-02-12T20:30:42Z</dcterms:created>
  <dcterms:modified xsi:type="dcterms:W3CDTF">2021-12-09T18:09:31Z</dcterms:modified>
</cp:coreProperties>
</file>