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9" r:id="rId3"/>
    <p:sldId id="264" r:id="rId4"/>
    <p:sldId id="274" r:id="rId5"/>
    <p:sldId id="271" r:id="rId6"/>
    <p:sldId id="272" r:id="rId7"/>
    <p:sldId id="273" r:id="rId8"/>
    <p:sldId id="262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9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33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8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7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7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65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7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7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9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4228CB-3706-435E-9938-AE470C2BA2CB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4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4228CB-3706-435E-9938-AE470C2BA2CB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40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789599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Billings Area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Indian Health service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6001" y="4294001"/>
            <a:ext cx="3305825" cy="189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90" y="286603"/>
            <a:ext cx="9978390" cy="1296869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 Budget</a:t>
            </a:r>
            <a:r>
              <a:rPr lang="en-US" sz="40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4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en-US" sz="40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04171"/>
            <a:ext cx="10058400" cy="4407058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77453"/>
              </p:ext>
            </p:extLst>
          </p:nvPr>
        </p:nvGraphicFramePr>
        <p:xfrm>
          <a:off x="1885949" y="1804167"/>
          <a:ext cx="8458201" cy="4407063"/>
        </p:xfrm>
        <a:graphic>
          <a:graphicData uri="http://schemas.openxmlformats.org/drawingml/2006/table">
            <a:tbl>
              <a:tblPr/>
              <a:tblGrid>
                <a:gridCol w="3287542">
                  <a:extLst>
                    <a:ext uri="{9D8B030D-6E8A-4147-A177-3AD203B41FA5}">
                      <a16:colId xmlns:a16="http://schemas.microsoft.com/office/drawing/2014/main" val="2674018947"/>
                    </a:ext>
                  </a:extLst>
                </a:gridCol>
                <a:gridCol w="1447013">
                  <a:extLst>
                    <a:ext uri="{9D8B030D-6E8A-4147-A177-3AD203B41FA5}">
                      <a16:colId xmlns:a16="http://schemas.microsoft.com/office/drawing/2014/main" val="1316967353"/>
                    </a:ext>
                  </a:extLst>
                </a:gridCol>
                <a:gridCol w="1273371">
                  <a:extLst>
                    <a:ext uri="{9D8B030D-6E8A-4147-A177-3AD203B41FA5}">
                      <a16:colId xmlns:a16="http://schemas.microsoft.com/office/drawing/2014/main" val="488461798"/>
                    </a:ext>
                  </a:extLst>
                </a:gridCol>
                <a:gridCol w="1176904">
                  <a:extLst>
                    <a:ext uri="{9D8B030D-6E8A-4147-A177-3AD203B41FA5}">
                      <a16:colId xmlns:a16="http://schemas.microsoft.com/office/drawing/2014/main" val="744573544"/>
                    </a:ext>
                  </a:extLst>
                </a:gridCol>
                <a:gridCol w="1273371">
                  <a:extLst>
                    <a:ext uri="{9D8B030D-6E8A-4147-A177-3AD203B41FA5}">
                      <a16:colId xmlns:a16="http://schemas.microsoft.com/office/drawing/2014/main" val="463645864"/>
                    </a:ext>
                  </a:extLst>
                </a:gridCol>
              </a:tblGrid>
              <a:tr h="3054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BILLINGS AREA FY 2021 FUNDING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605632"/>
                  </a:ext>
                </a:extLst>
              </a:tr>
              <a:tr h="30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57,384,363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35,112,381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467,515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92,964,259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747182"/>
                  </a:ext>
                </a:extLst>
              </a:tr>
              <a:tr h="30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Preventive Health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5,388,760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7,399,173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12,787,933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133763"/>
                  </a:ext>
                </a:extLst>
              </a:tr>
              <a:tr h="30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 Health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4,421,356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4,421,356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113080"/>
                  </a:ext>
                </a:extLst>
              </a:tr>
              <a:tr h="30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Purchased Referred Care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52,373,224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20,538,015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72,911,239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453367"/>
                  </a:ext>
                </a:extLst>
              </a:tr>
              <a:tr h="30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 Support Costs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13,962,676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13,962,676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604976"/>
                  </a:ext>
                </a:extLst>
              </a:tr>
              <a:tr h="30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 Diabetes Program Initiative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1,044,343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1,044,343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144831"/>
                  </a:ext>
                </a:extLst>
              </a:tr>
              <a:tr h="552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 Party Collections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101,301,402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101,301,402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553218"/>
                  </a:ext>
                </a:extLst>
              </a:tr>
              <a:tr h="30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Health/Facilities,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21,592,528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2,568,389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24,160,917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029170"/>
                  </a:ext>
                </a:extLst>
              </a:tr>
              <a:tr h="30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Relief Funding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79,131,757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31,937,529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10,092,025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121,161,311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117567"/>
                  </a:ext>
                </a:extLst>
              </a:tr>
              <a:tr h="552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Rescue Plan Act Funding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131,578,319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82,207,549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19,409,094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233,194,962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464656"/>
                  </a:ext>
                </a:extLst>
              </a:tr>
              <a:tr h="552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449,794,696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193,725,712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34,389,990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677,910,398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159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96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en-US" sz="40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415" y="2040672"/>
            <a:ext cx="5078265" cy="3828422"/>
          </a:xfrm>
        </p:spPr>
        <p:txBody>
          <a:bodyPr anchor="t">
            <a:normAutofit fontScale="850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Montana is reporting high transmission statewide with a seven (7) day COVID-19 positivity rate of 17.2% and 457 new cases per 100,000 population in the last 7 days.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Wyoming is classified as high transmission statewide due to seven (7) day COVID-19 test positivity rates 11.3% and 394 cases per 1000,000 population in the last 7 days.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All Tribal, Urban and Federal sites continue to offer COVID-19 testing.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 *125,700 total COVID-19 tests performed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  9,191 positive patients identified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Active cases (six federal sites): 210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833" y="2040673"/>
            <a:ext cx="4259684" cy="382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5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30684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COVID-19 Vaccinations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579220" y="2034286"/>
            <a:ext cx="4716966" cy="4221548"/>
          </a:xfrm>
        </p:spPr>
        <p:txBody>
          <a:bodyPr>
            <a:normAutofit/>
          </a:bodyPr>
          <a:lstStyle/>
          <a:p>
            <a:pPr marL="292608" lvl="1">
              <a:buClrTx/>
              <a:buNone/>
            </a:pPr>
            <a:r>
              <a:rPr lang="en-US" b="1" dirty="0">
                <a:solidFill>
                  <a:schemeClr val="tx1"/>
                </a:solidFill>
              </a:rPr>
              <a:t>Billings Area IHS, Tribal &amp; Urban (Age 12+): 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Total administered : 57,031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Population fully vaccinated: 46%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Montana: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Total administered : 45,330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Population fully vaccinated: 48%</a:t>
            </a:r>
          </a:p>
          <a:p>
            <a:pPr marL="201168" lvl="1" indent="0">
              <a:buClrTx/>
              <a:buNone/>
            </a:pPr>
            <a:endParaRPr lang="en-US" sz="900" dirty="0">
              <a:solidFill>
                <a:schemeClr val="tx1"/>
              </a:solidFill>
            </a:endParaRPr>
          </a:p>
          <a:p>
            <a:pPr marL="292608" lvl="1">
              <a:buClrTx/>
              <a:buNone/>
            </a:pPr>
            <a:r>
              <a:rPr lang="en-US" b="1" dirty="0">
                <a:solidFill>
                  <a:schemeClr val="tx1"/>
                </a:solidFill>
              </a:rPr>
              <a:t>Wyoming: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Total administered : 11,701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Population fully vaccinated: 40%</a:t>
            </a:r>
          </a:p>
          <a:p>
            <a:pPr marL="292608" lvl="1">
              <a:buClrTx/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pPr marL="292608" lvl="1">
              <a:buClrTx/>
              <a:buNone/>
            </a:pPr>
            <a:r>
              <a:rPr lang="en-US" sz="1400" dirty="0">
                <a:solidFill>
                  <a:schemeClr val="tx1"/>
                </a:solidFill>
              </a:rPr>
              <a:t>*IHS 12-15 year old demographic: 46% partially vaccinated, 34% fully vaccinated. </a:t>
            </a:r>
          </a:p>
          <a:p>
            <a:endParaRPr lang="en-US" dirty="0"/>
          </a:p>
        </p:txBody>
      </p:sp>
      <p:pic>
        <p:nvPicPr>
          <p:cNvPr id="1026" name="Picture 9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85" y="2034285"/>
            <a:ext cx="4888695" cy="313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23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23746"/>
            <a:ext cx="10058400" cy="1282391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COVID-19 Vaccine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782" y="1845734"/>
            <a:ext cx="9953897" cy="4265134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sz="1800" dirty="0">
                <a:solidFill>
                  <a:schemeClr val="tx1"/>
                </a:solidFill>
              </a:rPr>
              <a:t>COVID-19 vaccines currently offered are Pfizer-</a:t>
            </a:r>
            <a:r>
              <a:rPr lang="en-US" sz="1800" dirty="0" err="1">
                <a:solidFill>
                  <a:schemeClr val="tx1"/>
                </a:solidFill>
              </a:rPr>
              <a:t>BioNTech</a:t>
            </a:r>
            <a:r>
              <a:rPr lang="en-US" sz="1800" dirty="0">
                <a:solidFill>
                  <a:schemeClr val="tx1"/>
                </a:solidFill>
              </a:rPr>
              <a:t>, Moderna and Janssen (Johnson &amp; Johnson)</a:t>
            </a:r>
          </a:p>
          <a:p>
            <a:pPr lvl="0">
              <a:lnSpc>
                <a:spcPct val="120000"/>
              </a:lnSpc>
            </a:pPr>
            <a:r>
              <a:rPr lang="en-US" sz="1800" dirty="0" err="1">
                <a:solidFill>
                  <a:schemeClr val="tx1"/>
                </a:solidFill>
              </a:rPr>
              <a:t>Comirnaty</a:t>
            </a:r>
            <a:r>
              <a:rPr lang="en-US" sz="1800" dirty="0">
                <a:solidFill>
                  <a:schemeClr val="tx1"/>
                </a:solidFill>
              </a:rPr>
              <a:t>® (fully FDA approved version of Pfizer-</a:t>
            </a:r>
            <a:r>
              <a:rPr lang="en-US" sz="1800" dirty="0" err="1">
                <a:solidFill>
                  <a:schemeClr val="tx1"/>
                </a:solidFill>
              </a:rPr>
              <a:t>BioNTech</a:t>
            </a:r>
            <a:r>
              <a:rPr lang="en-US" sz="1800" dirty="0">
                <a:solidFill>
                  <a:schemeClr val="tx1"/>
                </a:solidFill>
              </a:rPr>
              <a:t>) is expected to roll out in November once the stock of Pfizer BioNTech vaccine is depleted.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1"/>
                </a:solidFill>
              </a:rPr>
              <a:t>Comirnaty</a:t>
            </a:r>
            <a:r>
              <a:rPr lang="en-US" dirty="0">
                <a:solidFill>
                  <a:schemeClr val="tx1"/>
                </a:solidFill>
              </a:rPr>
              <a:t> ® and Pfizer-</a:t>
            </a:r>
            <a:r>
              <a:rPr lang="en-US" dirty="0" err="1">
                <a:solidFill>
                  <a:schemeClr val="tx1"/>
                </a:solidFill>
              </a:rPr>
              <a:t>BioNTech</a:t>
            </a:r>
            <a:r>
              <a:rPr lang="en-US" dirty="0">
                <a:solidFill>
                  <a:schemeClr val="tx1"/>
                </a:solidFill>
              </a:rPr>
              <a:t> have the same formulation and can be used interchangeably to provide the COVID-19 vaccination series for individuals age 12 and over</a:t>
            </a:r>
          </a:p>
          <a:p>
            <a:pPr marL="0">
              <a:lnSpc>
                <a:spcPct val="120000"/>
              </a:lnSpc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BOOSTERS:</a:t>
            </a: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CDC recommends a booster dose of Pfizer-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BioNTech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vaccine at least 6 months after the second dose of the primary series for certain individuals who received the Pfizer-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BioNTech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vaccine as the primary series.</a:t>
            </a:r>
          </a:p>
          <a:p>
            <a:pPr marL="925830" lvl="2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65 years and older</a:t>
            </a:r>
          </a:p>
          <a:p>
            <a:pPr marL="925830" lvl="2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Age 18+ who live in long-term care settings</a:t>
            </a:r>
          </a:p>
          <a:p>
            <a:pPr marL="925830" lvl="2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Age 18+ who have underlying medical conditions (including cancer, chronic kidney disease, chronic lung diseases, diabetes, heart conditions, etc.)</a:t>
            </a:r>
          </a:p>
          <a:p>
            <a:pPr marL="925830" lvl="2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Age 18+ who live or work in high-risk settings (health care, schools, correctional facilities, homeless shelters)</a:t>
            </a: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Moderna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and Janssen booster doses and “mix and match” (heterologous) booster doses were reviewed by the FDA and regulatory action is pending. The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Moderna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booster dose will be half the dose of the primary series dose.</a:t>
            </a: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CDC’s ACIP will meet on October 21, 2021, to review the FDA decisions and make clinical recommendations on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Moderna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and Janssen booster doses as well as heterologous booster dosing.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23746"/>
            <a:ext cx="10058400" cy="1282391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COVID-19 Vaccine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" y="1845734"/>
            <a:ext cx="9966960" cy="2138437"/>
          </a:xfrm>
        </p:spPr>
        <p:txBody>
          <a:bodyPr>
            <a:normAutofit/>
          </a:bodyPr>
          <a:lstStyle/>
          <a:p>
            <a:pPr marL="36576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36576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Pediatrics:</a:t>
            </a: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18388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FDA review of the Pfizer vaccine for pediatrics (age 5-11) will be October 26, 2021.</a:t>
            </a:r>
          </a:p>
          <a:p>
            <a:pPr marL="1001268" lvl="3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CDC’s ACIP will meet on November 2 &amp; 3, 2021 to make clinical recommendations</a:t>
            </a:r>
          </a:p>
          <a:p>
            <a:pPr marL="818388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Moderna EUA for adolescents (ages 12-17) is pending with an uncertain timeline.</a:t>
            </a:r>
          </a:p>
          <a:p>
            <a:pPr marL="818388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Moderna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expected to submit data to the FDA for pediatrics (ages 6-11) in November or December.</a:t>
            </a:r>
          </a:p>
          <a:p>
            <a:pPr marL="818388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Moderna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expected to submit data to the FDA for pediatrics (ages 2-5) in early 2022.</a:t>
            </a:r>
          </a:p>
          <a:p>
            <a:pPr>
              <a:lnSpc>
                <a:spcPct val="100000"/>
              </a:lnSpc>
            </a:pPr>
            <a:endParaRPr lang="en-US" sz="17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4560570"/>
            <a:ext cx="9189720" cy="116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69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23746"/>
            <a:ext cx="10058400" cy="1282391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COVID-19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6513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tx1"/>
                </a:solidFill>
              </a:rPr>
              <a:t>MONOCLONAL ANTIBODIES</a:t>
            </a:r>
          </a:p>
          <a:p>
            <a:pPr lvl="0">
              <a:lnSpc>
                <a:spcPct val="100000"/>
              </a:lnSpc>
            </a:pPr>
            <a:r>
              <a:rPr lang="en-US" sz="1800" dirty="0">
                <a:solidFill>
                  <a:schemeClr val="tx1"/>
                </a:solidFill>
              </a:rPr>
              <a:t>Billings Area sites have seen increased use of Regen-COV over the last few months.  Six (6) sites have now administered Regen-COV to 143 patients as of 10/6/21.</a:t>
            </a:r>
          </a:p>
          <a:p>
            <a:pPr lvl="0">
              <a:lnSpc>
                <a:spcPct val="100000"/>
              </a:lnSpc>
            </a:pPr>
            <a:r>
              <a:rPr lang="en-US" sz="1800" dirty="0">
                <a:solidFill>
                  <a:schemeClr val="tx1"/>
                </a:solidFill>
              </a:rPr>
              <a:t>Regen-COV can now be given subcutaneously which has allowed its use at outpatient only clinics.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Regen-COV can be given for post-exposure prophylaxis under EUA to individuals ages 12+ who are at high risk for progression to severe COVID-19 and are: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Not fully vaccinated OR fully vaccinated but immunocompromised  AND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Have had close contract to an individual infected with COVID-19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Who are at high risk of exposure to an individual infected with COVID-19 due to institutional settings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Regen-COV can be given for treatment of COVID-19 under EUA to individuals ages 12+ with positive results of viral testing and who are at high risk for progression to severe COVID-19</a:t>
            </a:r>
          </a:p>
          <a:p>
            <a:pPr marL="201168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7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83" y="1845734"/>
            <a:ext cx="9940197" cy="3336056"/>
          </a:xfrm>
          <a:ln>
            <a:noFill/>
          </a:ln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4048" lvl="2" indent="0">
              <a:spcAft>
                <a:spcPts val="1200"/>
              </a:spcAft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4048" lvl="2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608" lvl="2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608" lvl="2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750" y="3964867"/>
            <a:ext cx="3765792" cy="21574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8411" y="2377440"/>
            <a:ext cx="4820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121422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694</TotalTime>
  <Words>775</Words>
  <Application>Microsoft Office PowerPoint</Application>
  <PresentationFormat>Widescreen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Billings Area  Indian Health service</vt:lpstr>
      <vt:lpstr>2021 Budget &amp; COVID-19 Funding</vt:lpstr>
      <vt:lpstr>COVID-19 Testing</vt:lpstr>
      <vt:lpstr>COVID-19 Vaccinations</vt:lpstr>
      <vt:lpstr>COVID-19 Vaccine</vt:lpstr>
      <vt:lpstr>COVID-19 Vaccine</vt:lpstr>
      <vt:lpstr>COVID-19 Therapies</vt:lpstr>
      <vt:lpstr>PowerPoint Presentation</vt:lpstr>
    </vt:vector>
  </TitlesOfParts>
  <Company>Indian Health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Billings Area  Indian Health service</dc:title>
  <dc:creator>Lucero-Juneau, Evelyn (IHS/BIL)</dc:creator>
  <cp:lastModifiedBy>Cinda Ironmaker</cp:lastModifiedBy>
  <cp:revision>102</cp:revision>
  <cp:lastPrinted>2019-09-12T22:52:46Z</cp:lastPrinted>
  <dcterms:created xsi:type="dcterms:W3CDTF">2019-09-12T16:14:17Z</dcterms:created>
  <dcterms:modified xsi:type="dcterms:W3CDTF">2021-10-28T15:37:46Z</dcterms:modified>
</cp:coreProperties>
</file>