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3" r:id="rId1"/>
  </p:sldMasterIdLst>
  <p:sldIdLst>
    <p:sldId id="256" r:id="rId2"/>
    <p:sldId id="269" r:id="rId3"/>
    <p:sldId id="264" r:id="rId4"/>
    <p:sldId id="274" r:id="rId5"/>
    <p:sldId id="271" r:id="rId6"/>
    <p:sldId id="272" r:id="rId7"/>
    <p:sldId id="273" r:id="rId8"/>
    <p:sldId id="262" r:id="rId9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6690" autoAdjust="0"/>
    <p:restoredTop sz="94660"/>
  </p:normalViewPr>
  <p:slideViewPr>
    <p:cSldViewPr snapToGrid="0">
      <p:cViewPr varScale="1">
        <p:scale>
          <a:sx n="85" d="100"/>
          <a:sy n="85" d="100"/>
        </p:scale>
        <p:origin x="53" y="77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228CB-3706-435E-9938-AE470C2BA2CB}" type="datetimeFigureOut">
              <a:rPr lang="en-US" smtClean="0"/>
              <a:t>10/28/2021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2C702-B8AC-4204-B533-7337A1B82E9E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813348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228CB-3706-435E-9938-AE470C2BA2CB}" type="datetimeFigureOut">
              <a:rPr lang="en-US" smtClean="0"/>
              <a:t>10/28/2021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2C702-B8AC-4204-B533-7337A1B82E9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78840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228CB-3706-435E-9938-AE470C2BA2CB}" type="datetimeFigureOut">
              <a:rPr lang="en-US" smtClean="0"/>
              <a:t>10/28/2021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2C702-B8AC-4204-B533-7337A1B82E9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0179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228CB-3706-435E-9938-AE470C2BA2CB}" type="datetimeFigureOut">
              <a:rPr lang="en-US" smtClean="0"/>
              <a:t>10/28/2021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2C702-B8AC-4204-B533-7337A1B82E9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79789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228CB-3706-435E-9938-AE470C2BA2CB}" type="datetimeFigureOut">
              <a:rPr lang="en-US" smtClean="0"/>
              <a:t>10/28/2021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2C702-B8AC-4204-B533-7337A1B82E9E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286558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228CB-3706-435E-9938-AE470C2BA2CB}" type="datetimeFigureOut">
              <a:rPr lang="en-US" smtClean="0"/>
              <a:t>10/28/2021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2C702-B8AC-4204-B533-7337A1B82E9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7924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228CB-3706-435E-9938-AE470C2BA2CB}" type="datetimeFigureOut">
              <a:rPr lang="en-US" smtClean="0"/>
              <a:t>10/28/2021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2C702-B8AC-4204-B533-7337A1B82E9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63774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228CB-3706-435E-9938-AE470C2BA2CB}" type="datetimeFigureOut">
              <a:rPr lang="en-US" smtClean="0"/>
              <a:t>10/28/2021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2C702-B8AC-4204-B533-7337A1B82E9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62770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228CB-3706-435E-9938-AE470C2BA2CB}" type="datetimeFigureOut">
              <a:rPr lang="en-US" smtClean="0"/>
              <a:t>10/28/2021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2C702-B8AC-4204-B533-7337A1B82E9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77996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8E4228CB-3706-435E-9938-AE470C2BA2CB}" type="datetimeFigureOut">
              <a:rPr lang="en-US" smtClean="0"/>
              <a:t>10/28/2021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D52C702-B8AC-4204-B533-7337A1B82E9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88449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228CB-3706-435E-9938-AE470C2BA2CB}" type="datetimeFigureOut">
              <a:rPr lang="en-US" smtClean="0"/>
              <a:t>10/28/2021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2C702-B8AC-4204-B533-7337A1B82E9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5538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8E4228CB-3706-435E-9938-AE470C2BA2CB}" type="datetimeFigureOut">
              <a:rPr lang="en-US" smtClean="0"/>
              <a:t>10/28/2021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1D52C702-B8AC-4204-B533-7337A1B82E9E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634081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4" r:id="rId1"/>
    <p:sldLayoutId id="2147483745" r:id="rId2"/>
    <p:sldLayoutId id="2147483746" r:id="rId3"/>
    <p:sldLayoutId id="2147483747" r:id="rId4"/>
    <p:sldLayoutId id="2147483748" r:id="rId5"/>
    <p:sldLayoutId id="2147483749" r:id="rId6"/>
    <p:sldLayoutId id="2147483750" r:id="rId7"/>
    <p:sldLayoutId id="2147483751" r:id="rId8"/>
    <p:sldLayoutId id="2147483752" r:id="rId9"/>
    <p:sldLayoutId id="2147483753" r:id="rId10"/>
    <p:sldLayoutId id="2147483754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2789599"/>
          </a:xfrm>
        </p:spPr>
        <p:txBody>
          <a:bodyPr anchor="ctr">
            <a:normAutofit/>
          </a:bodyPr>
          <a:lstStyle/>
          <a:p>
            <a:pPr algn="ct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Billings Area </a:t>
            </a:r>
            <a:b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Indian Health service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56001" y="4294001"/>
            <a:ext cx="3305825" cy="18939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8992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7290" y="286603"/>
            <a:ext cx="9978390" cy="1296869"/>
          </a:xfrm>
        </p:spPr>
        <p:txBody>
          <a:bodyPr anchor="ctr">
            <a:normAutofit/>
          </a:bodyPr>
          <a:lstStyle/>
          <a:p>
            <a:pPr algn="ctr"/>
            <a:r>
              <a:rPr lang="en-US" sz="4400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2021 Budget</a:t>
            </a:r>
            <a:r>
              <a:rPr lang="en-US" sz="4000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&amp; </a:t>
            </a:r>
            <a:r>
              <a:rPr lang="en-US" sz="4400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COVID-19</a:t>
            </a:r>
            <a:r>
              <a:rPr lang="en-US" sz="4000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Funding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04171"/>
            <a:ext cx="10058400" cy="4407058"/>
          </a:xfrm>
        </p:spPr>
        <p:txBody>
          <a:bodyPr>
            <a:noAutofit/>
          </a:bodyPr>
          <a:lstStyle/>
          <a:p>
            <a:pPr marL="0" indent="0">
              <a:buClrTx/>
              <a:buNone/>
            </a:pPr>
            <a:r>
              <a:rPr lang="en-US" sz="1600" dirty="0">
                <a:solidFill>
                  <a:schemeClr val="tx1"/>
                </a:solidFill>
              </a:rPr>
              <a:t> 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6477453"/>
              </p:ext>
            </p:extLst>
          </p:nvPr>
        </p:nvGraphicFramePr>
        <p:xfrm>
          <a:off x="1885949" y="1804167"/>
          <a:ext cx="8458201" cy="4407063"/>
        </p:xfrm>
        <a:graphic>
          <a:graphicData uri="http://schemas.openxmlformats.org/drawingml/2006/table">
            <a:tbl>
              <a:tblPr/>
              <a:tblGrid>
                <a:gridCol w="3287542">
                  <a:extLst>
                    <a:ext uri="{9D8B030D-6E8A-4147-A177-3AD203B41FA5}">
                      <a16:colId xmlns:a16="http://schemas.microsoft.com/office/drawing/2014/main" val="2674018947"/>
                    </a:ext>
                  </a:extLst>
                </a:gridCol>
                <a:gridCol w="1447013">
                  <a:extLst>
                    <a:ext uri="{9D8B030D-6E8A-4147-A177-3AD203B41FA5}">
                      <a16:colId xmlns:a16="http://schemas.microsoft.com/office/drawing/2014/main" val="1316967353"/>
                    </a:ext>
                  </a:extLst>
                </a:gridCol>
                <a:gridCol w="1273371">
                  <a:extLst>
                    <a:ext uri="{9D8B030D-6E8A-4147-A177-3AD203B41FA5}">
                      <a16:colId xmlns:a16="http://schemas.microsoft.com/office/drawing/2014/main" val="488461798"/>
                    </a:ext>
                  </a:extLst>
                </a:gridCol>
                <a:gridCol w="1176904">
                  <a:extLst>
                    <a:ext uri="{9D8B030D-6E8A-4147-A177-3AD203B41FA5}">
                      <a16:colId xmlns:a16="http://schemas.microsoft.com/office/drawing/2014/main" val="744573544"/>
                    </a:ext>
                  </a:extLst>
                </a:gridCol>
                <a:gridCol w="1273371">
                  <a:extLst>
                    <a:ext uri="{9D8B030D-6E8A-4147-A177-3AD203B41FA5}">
                      <a16:colId xmlns:a16="http://schemas.microsoft.com/office/drawing/2014/main" val="463645864"/>
                    </a:ext>
                  </a:extLst>
                </a:gridCol>
              </a:tblGrid>
              <a:tr h="30541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BILLINGS AREA FY 2021 FUNDING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Federal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Tribal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Urban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11605632"/>
                  </a:ext>
                </a:extLst>
              </a:tr>
              <a:tr h="30541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Clinical Services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57,384,363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35,112,381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467,515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92,964,259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54747182"/>
                  </a:ext>
                </a:extLst>
              </a:tr>
              <a:tr h="30541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Preventive Health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5,388,760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7,399,173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12,787,933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78133763"/>
                  </a:ext>
                </a:extLst>
              </a:tr>
              <a:tr h="30541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Urban Health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4,421,356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4,421,356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70113080"/>
                  </a:ext>
                </a:extLst>
              </a:tr>
              <a:tr h="30541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Purchased Referred Care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52,373,224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20,538,015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72,911,239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55453367"/>
                  </a:ext>
                </a:extLst>
              </a:tr>
              <a:tr h="30541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Contract Support Costs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13,962,676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13,962,676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1604976"/>
                  </a:ext>
                </a:extLst>
              </a:tr>
              <a:tr h="30541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Special Diabetes Program Initiative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1,044,343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1,044,343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51144831"/>
                  </a:ext>
                </a:extLst>
              </a:tr>
              <a:tr h="55279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3rd Party Collections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101,301,402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101,301,402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97553218"/>
                  </a:ext>
                </a:extLst>
              </a:tr>
              <a:tr h="30541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Environmental Health/Facilities,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21,592,528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2,568,389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24,160,917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94029170"/>
                  </a:ext>
                </a:extLst>
              </a:tr>
              <a:tr h="30541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COVID-19 Relief Funding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79,131,757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31,937,529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10,092,025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121,161,311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07117567"/>
                  </a:ext>
                </a:extLst>
              </a:tr>
              <a:tr h="55279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American Rescue Plan Act Funding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131,578,319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82,207,549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19,409,094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233,194,962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36464656"/>
                  </a:ext>
                </a:extLst>
              </a:tr>
              <a:tr h="55279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449,794,696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193,725,712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34,389,990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677,910,398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821593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939610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pPr algn="ctr"/>
            <a:r>
              <a:rPr lang="en-US" sz="4400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COVID-19</a:t>
            </a:r>
            <a:r>
              <a:rPr lang="en-US" sz="4000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Testing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77415" y="2040672"/>
            <a:ext cx="5078265" cy="3828422"/>
          </a:xfrm>
        </p:spPr>
        <p:txBody>
          <a:bodyPr anchor="t">
            <a:normAutofit fontScale="85000" lnSpcReduction="20000"/>
          </a:bodyPr>
          <a:lstStyle/>
          <a:p>
            <a:r>
              <a:rPr lang="en-US" sz="2400" dirty="0">
                <a:solidFill>
                  <a:schemeClr val="tx1"/>
                </a:solidFill>
              </a:rPr>
              <a:t>Montana is reporting high transmission statewide with a seven (7) day COVID-19 positivity rate of 17.2% and 457 new cases per 100,000 population in the last 7 days.</a:t>
            </a:r>
          </a:p>
          <a:p>
            <a:r>
              <a:rPr lang="en-US" sz="2400" dirty="0">
                <a:solidFill>
                  <a:schemeClr val="tx1"/>
                </a:solidFill>
              </a:rPr>
              <a:t>Wyoming is classified as high transmission statewide due to seven (7) day COVID-19 test positivity rates 11.3% and 394 cases per 1000,000 population in the last 7 days.</a:t>
            </a:r>
          </a:p>
          <a:p>
            <a:r>
              <a:rPr lang="en-US" sz="2400" dirty="0">
                <a:solidFill>
                  <a:schemeClr val="tx1"/>
                </a:solidFill>
              </a:rPr>
              <a:t>All Tribal, Urban and Federal sites continue to offer COVID-19 testing. </a:t>
            </a:r>
          </a:p>
          <a:p>
            <a:r>
              <a:rPr lang="en-US" sz="2400" dirty="0">
                <a:solidFill>
                  <a:schemeClr val="tx1"/>
                </a:solidFill>
              </a:rPr>
              <a:t> *125,700 total COVID-19 tests performed</a:t>
            </a:r>
          </a:p>
          <a:p>
            <a:r>
              <a:rPr lang="en-US" sz="2400" dirty="0">
                <a:solidFill>
                  <a:schemeClr val="tx1"/>
                </a:solidFill>
              </a:rPr>
              <a:t>    9,191 positive patients identified</a:t>
            </a:r>
          </a:p>
          <a:p>
            <a:r>
              <a:rPr lang="en-US" sz="2400" dirty="0">
                <a:solidFill>
                  <a:schemeClr val="tx1"/>
                </a:solidFill>
              </a:rPr>
              <a:t>Active cases (six federal sites): 210</a:t>
            </a:r>
          </a:p>
          <a:p>
            <a:endParaRPr lang="en-US" sz="2400" dirty="0">
              <a:solidFill>
                <a:schemeClr val="tx1"/>
              </a:solidFill>
            </a:endParaRPr>
          </a:p>
          <a:p>
            <a:endParaRPr lang="en-US" sz="24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2833" y="2040673"/>
            <a:ext cx="4259684" cy="3828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89562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1430684"/>
          </a:xfrm>
        </p:spPr>
        <p:txBody>
          <a:bodyPr anchor="ctr">
            <a:normAutofit/>
          </a:bodyPr>
          <a:lstStyle/>
          <a:p>
            <a:pPr algn="ctr"/>
            <a:r>
              <a:rPr lang="en-US" sz="4400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COVID-19 Vaccinations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6579220" y="2034286"/>
            <a:ext cx="4716966" cy="4221548"/>
          </a:xfrm>
        </p:spPr>
        <p:txBody>
          <a:bodyPr>
            <a:normAutofit/>
          </a:bodyPr>
          <a:lstStyle/>
          <a:p>
            <a:pPr marL="292608" lvl="1">
              <a:buClrTx/>
              <a:buNone/>
            </a:pPr>
            <a:r>
              <a:rPr lang="en-US" b="1" dirty="0">
                <a:solidFill>
                  <a:schemeClr val="tx1"/>
                </a:solidFill>
              </a:rPr>
              <a:t>Billings Area IHS, Tribal &amp; Urban (Age 12+): </a:t>
            </a:r>
          </a:p>
          <a:p>
            <a:pPr lvl="1">
              <a:buClrTx/>
              <a:buFont typeface="Wingdings" panose="05000000000000000000" pitchFamily="2" charset="2"/>
              <a:buChar char="Ø"/>
            </a:pPr>
            <a:r>
              <a:rPr lang="en-US" dirty="0">
                <a:solidFill>
                  <a:schemeClr val="tx1"/>
                </a:solidFill>
              </a:rPr>
              <a:t>Total administered : 57,031</a:t>
            </a:r>
          </a:p>
          <a:p>
            <a:pPr lvl="1">
              <a:buClrTx/>
              <a:buFont typeface="Wingdings" panose="05000000000000000000" pitchFamily="2" charset="2"/>
              <a:buChar char="Ø"/>
            </a:pPr>
            <a:r>
              <a:rPr lang="en-US" dirty="0">
                <a:solidFill>
                  <a:schemeClr val="tx1"/>
                </a:solidFill>
              </a:rPr>
              <a:t>Population fully vaccinated: 46%</a:t>
            </a:r>
          </a:p>
          <a:p>
            <a:r>
              <a:rPr lang="en-US" sz="1800" b="1" dirty="0">
                <a:solidFill>
                  <a:schemeClr val="tx1"/>
                </a:solidFill>
              </a:rPr>
              <a:t>Montana:</a:t>
            </a:r>
          </a:p>
          <a:p>
            <a:pPr lvl="1">
              <a:buClrTx/>
              <a:buFont typeface="Wingdings" panose="05000000000000000000" pitchFamily="2" charset="2"/>
              <a:buChar char="Ø"/>
            </a:pPr>
            <a:r>
              <a:rPr lang="en-US" dirty="0">
                <a:solidFill>
                  <a:schemeClr val="tx1"/>
                </a:solidFill>
              </a:rPr>
              <a:t>Total administered : 45,330</a:t>
            </a:r>
          </a:p>
          <a:p>
            <a:pPr lvl="1">
              <a:buClrTx/>
              <a:buFont typeface="Wingdings" panose="05000000000000000000" pitchFamily="2" charset="2"/>
              <a:buChar char="Ø"/>
            </a:pPr>
            <a:r>
              <a:rPr lang="en-US" dirty="0">
                <a:solidFill>
                  <a:schemeClr val="tx1"/>
                </a:solidFill>
              </a:rPr>
              <a:t>Population fully vaccinated: 48%</a:t>
            </a:r>
          </a:p>
          <a:p>
            <a:pPr marL="201168" lvl="1" indent="0">
              <a:buClrTx/>
              <a:buNone/>
            </a:pPr>
            <a:endParaRPr lang="en-US" sz="900" dirty="0">
              <a:solidFill>
                <a:schemeClr val="tx1"/>
              </a:solidFill>
            </a:endParaRPr>
          </a:p>
          <a:p>
            <a:pPr marL="292608" lvl="1">
              <a:buClrTx/>
              <a:buNone/>
            </a:pPr>
            <a:r>
              <a:rPr lang="en-US" b="1" dirty="0">
                <a:solidFill>
                  <a:schemeClr val="tx1"/>
                </a:solidFill>
              </a:rPr>
              <a:t>Wyoming:</a:t>
            </a:r>
          </a:p>
          <a:p>
            <a:pPr lvl="1">
              <a:buClrTx/>
              <a:buFont typeface="Wingdings" panose="05000000000000000000" pitchFamily="2" charset="2"/>
              <a:buChar char="Ø"/>
            </a:pPr>
            <a:r>
              <a:rPr lang="en-US" dirty="0">
                <a:solidFill>
                  <a:schemeClr val="tx1"/>
                </a:solidFill>
              </a:rPr>
              <a:t>Total administered : 11,701</a:t>
            </a:r>
          </a:p>
          <a:p>
            <a:pPr lvl="1">
              <a:buClrTx/>
              <a:buFont typeface="Wingdings" panose="05000000000000000000" pitchFamily="2" charset="2"/>
              <a:buChar char="Ø"/>
            </a:pPr>
            <a:r>
              <a:rPr lang="en-US" dirty="0">
                <a:solidFill>
                  <a:schemeClr val="tx1"/>
                </a:solidFill>
              </a:rPr>
              <a:t>Population fully vaccinated: 40%</a:t>
            </a:r>
          </a:p>
          <a:p>
            <a:pPr marL="292608" lvl="1">
              <a:buClrTx/>
              <a:buNone/>
            </a:pPr>
            <a:endParaRPr lang="en-US" sz="800" dirty="0">
              <a:solidFill>
                <a:schemeClr val="tx1"/>
              </a:solidFill>
            </a:endParaRPr>
          </a:p>
          <a:p>
            <a:pPr marL="292608" lvl="1">
              <a:buClrTx/>
              <a:buNone/>
            </a:pPr>
            <a:r>
              <a:rPr lang="en-US" sz="1400" dirty="0">
                <a:solidFill>
                  <a:schemeClr val="tx1"/>
                </a:solidFill>
              </a:rPr>
              <a:t>*IHS 12-15 year old demographic: 46% partially vaccinated, 34% fully vaccinated. </a:t>
            </a:r>
          </a:p>
          <a:p>
            <a:endParaRPr lang="en-US" dirty="0"/>
          </a:p>
        </p:txBody>
      </p:sp>
      <p:pic>
        <p:nvPicPr>
          <p:cNvPr id="1026" name="Picture 9" descr="image00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7785" y="2034285"/>
            <a:ext cx="4888695" cy="31398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132329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423746"/>
            <a:ext cx="10058400" cy="1282391"/>
          </a:xfrm>
        </p:spPr>
        <p:txBody>
          <a:bodyPr anchor="ctr">
            <a:normAutofit/>
          </a:bodyPr>
          <a:lstStyle/>
          <a:p>
            <a:pPr algn="ctr"/>
            <a:r>
              <a:rPr lang="en-US" sz="4400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COVID-19 Vaccine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01782" y="1845734"/>
            <a:ext cx="9953897" cy="4265134"/>
          </a:xfrm>
        </p:spPr>
        <p:txBody>
          <a:bodyPr>
            <a:normAutofit fontScale="77500" lnSpcReduction="20000"/>
          </a:bodyPr>
          <a:lstStyle/>
          <a:p>
            <a:pPr lvl="0">
              <a:lnSpc>
                <a:spcPct val="120000"/>
              </a:lnSpc>
            </a:pPr>
            <a:r>
              <a:rPr lang="en-US" sz="1800" dirty="0">
                <a:solidFill>
                  <a:schemeClr val="tx1"/>
                </a:solidFill>
              </a:rPr>
              <a:t>COVID-19 vaccines currently offered are Pfizer-</a:t>
            </a:r>
            <a:r>
              <a:rPr lang="en-US" sz="1800" dirty="0" err="1">
                <a:solidFill>
                  <a:schemeClr val="tx1"/>
                </a:solidFill>
              </a:rPr>
              <a:t>BioNTech</a:t>
            </a:r>
            <a:r>
              <a:rPr lang="en-US" sz="1800" dirty="0">
                <a:solidFill>
                  <a:schemeClr val="tx1"/>
                </a:solidFill>
              </a:rPr>
              <a:t>, Moderna and Janssen (Johnson &amp; Johnson)</a:t>
            </a:r>
          </a:p>
          <a:p>
            <a:pPr lvl="0">
              <a:lnSpc>
                <a:spcPct val="120000"/>
              </a:lnSpc>
            </a:pPr>
            <a:r>
              <a:rPr lang="en-US" sz="1800" dirty="0" err="1">
                <a:solidFill>
                  <a:schemeClr val="tx1"/>
                </a:solidFill>
              </a:rPr>
              <a:t>Comirnaty</a:t>
            </a:r>
            <a:r>
              <a:rPr lang="en-US" sz="1800" dirty="0">
                <a:solidFill>
                  <a:schemeClr val="tx1"/>
                </a:solidFill>
              </a:rPr>
              <a:t>® (fully FDA approved version of Pfizer-</a:t>
            </a:r>
            <a:r>
              <a:rPr lang="en-US" sz="1800" dirty="0" err="1">
                <a:solidFill>
                  <a:schemeClr val="tx1"/>
                </a:solidFill>
              </a:rPr>
              <a:t>BioNTech</a:t>
            </a:r>
            <a:r>
              <a:rPr lang="en-US" sz="1800" dirty="0">
                <a:solidFill>
                  <a:schemeClr val="tx1"/>
                </a:solidFill>
              </a:rPr>
              <a:t>) is expected to roll out in November once the stock of Pfizer BioNTech vaccine is depleted.</a:t>
            </a:r>
          </a:p>
          <a:p>
            <a:pPr lvl="1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en-US" dirty="0" err="1">
                <a:solidFill>
                  <a:schemeClr val="tx1"/>
                </a:solidFill>
              </a:rPr>
              <a:t>Comirnaty</a:t>
            </a:r>
            <a:r>
              <a:rPr lang="en-US" dirty="0">
                <a:solidFill>
                  <a:schemeClr val="tx1"/>
                </a:solidFill>
              </a:rPr>
              <a:t> ® and Pfizer-</a:t>
            </a:r>
            <a:r>
              <a:rPr lang="en-US" dirty="0" err="1">
                <a:solidFill>
                  <a:schemeClr val="tx1"/>
                </a:solidFill>
              </a:rPr>
              <a:t>BioNTech</a:t>
            </a:r>
            <a:r>
              <a:rPr lang="en-US" dirty="0">
                <a:solidFill>
                  <a:schemeClr val="tx1"/>
                </a:solidFill>
              </a:rPr>
              <a:t> have the same formulation and can be used interchangeably to provide the COVID-19 vaccination series for individuals age 12 and over</a:t>
            </a:r>
          </a:p>
          <a:p>
            <a:pPr marL="0">
              <a:lnSpc>
                <a:spcPct val="120000"/>
              </a:lnSpc>
              <a:buNone/>
            </a:pPr>
            <a:r>
              <a:rPr lang="en-US" sz="18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800" b="1" u="sng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BOOSTERS:</a:t>
            </a:r>
            <a:endParaRPr lang="en-US" sz="1800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635508" lvl="1" indent="-3429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The CDC recommends a booster dose of Pfizer-</a:t>
            </a:r>
            <a:r>
              <a:rPr lang="en-US" dirty="0" err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BioNTech</a:t>
            </a: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vaccine at least 6 months after the second dose of the primary series for certain individuals who received the Pfizer-</a:t>
            </a:r>
            <a:r>
              <a:rPr lang="en-US" dirty="0" err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BioNTech</a:t>
            </a: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vaccine as the primary series.</a:t>
            </a:r>
          </a:p>
          <a:p>
            <a:pPr marL="925830" lvl="2" indent="-28575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18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65 years and older</a:t>
            </a:r>
          </a:p>
          <a:p>
            <a:pPr marL="925830" lvl="2" indent="-28575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18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Age 18+ who live in long-term care settings</a:t>
            </a:r>
          </a:p>
          <a:p>
            <a:pPr marL="925830" lvl="2" indent="-28575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18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Age 18+ who have underlying medical conditions (including cancer, chronic kidney disease, chronic lung diseases, diabetes, heart conditions, etc.)</a:t>
            </a:r>
          </a:p>
          <a:p>
            <a:pPr marL="925830" lvl="2" indent="-28575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18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Age 18+ who live or work in high-risk settings (health care, schools, correctional facilities, homeless shelters)</a:t>
            </a:r>
          </a:p>
          <a:p>
            <a:pPr marL="635508" lvl="1" indent="-3429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dirty="0" err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Moderna</a:t>
            </a: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and Janssen booster doses and “mix and match” (heterologous) booster doses were reviewed by the FDA and regulatory action is pending. The </a:t>
            </a:r>
            <a:r>
              <a:rPr lang="en-US" dirty="0" err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Moderna</a:t>
            </a: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booster dose will be half the dose of the primary series dose.</a:t>
            </a:r>
          </a:p>
          <a:p>
            <a:pPr marL="635508" lvl="1" indent="-3429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The CDC’s ACIP will meet on October 21, 2021, to review the FDA decisions and make clinical recommendations on </a:t>
            </a:r>
            <a:r>
              <a:rPr lang="en-US" dirty="0" err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Moderna</a:t>
            </a: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and Janssen booster doses as well as heterologous booster dosing.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6434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423746"/>
            <a:ext cx="10058400" cy="1282391"/>
          </a:xfrm>
        </p:spPr>
        <p:txBody>
          <a:bodyPr anchor="ctr">
            <a:normAutofit/>
          </a:bodyPr>
          <a:lstStyle/>
          <a:p>
            <a:pPr algn="ctr"/>
            <a:r>
              <a:rPr lang="en-US" sz="4400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COVID-19 Vaccine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88720" y="1845734"/>
            <a:ext cx="9966960" cy="2138437"/>
          </a:xfrm>
        </p:spPr>
        <p:txBody>
          <a:bodyPr>
            <a:normAutofit/>
          </a:bodyPr>
          <a:lstStyle/>
          <a:p>
            <a:pPr marL="365760" marR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dirty="0"/>
          </a:p>
          <a:p>
            <a:pPr marL="365760" marR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u="sng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Pediatrics:</a:t>
            </a:r>
            <a:endParaRPr lang="en-US" sz="1800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818388" lvl="2" indent="-3429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18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FDA review of the Pfizer vaccine for pediatrics (age 5-11) will be October 26, 2021.</a:t>
            </a:r>
          </a:p>
          <a:p>
            <a:pPr marL="1001268" lvl="3" indent="-3429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18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CDC’s ACIP will meet on November 2 &amp; 3, 2021 to make clinical recommendations</a:t>
            </a:r>
          </a:p>
          <a:p>
            <a:pPr marL="818388" lvl="2" indent="-3429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18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Moderna EUA for adolescents (ages 12-17) is pending with an uncertain timeline.</a:t>
            </a:r>
          </a:p>
          <a:p>
            <a:pPr marL="818388" lvl="2" indent="-3429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1800" dirty="0" err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Moderna</a:t>
            </a:r>
            <a:r>
              <a:rPr lang="en-US" sz="18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expected to submit data to the FDA for pediatrics (ages 6-11) in November or December.</a:t>
            </a:r>
          </a:p>
          <a:p>
            <a:pPr marL="818388" lvl="2" indent="-3429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1800" dirty="0" err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Moderna</a:t>
            </a:r>
            <a:r>
              <a:rPr lang="en-US" sz="18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expected to submit data to the FDA for pediatrics (ages 2-5) in early 2022.</a:t>
            </a:r>
          </a:p>
          <a:p>
            <a:pPr>
              <a:lnSpc>
                <a:spcPct val="100000"/>
              </a:lnSpc>
            </a:pPr>
            <a:endParaRPr lang="en-US" sz="1700" dirty="0">
              <a:solidFill>
                <a:schemeClr val="tx1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4480" y="4560570"/>
            <a:ext cx="9189720" cy="11650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86917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423746"/>
            <a:ext cx="10058400" cy="1282391"/>
          </a:xfrm>
        </p:spPr>
        <p:txBody>
          <a:bodyPr anchor="ctr">
            <a:normAutofit/>
          </a:bodyPr>
          <a:lstStyle/>
          <a:p>
            <a:pPr algn="ctr"/>
            <a:r>
              <a:rPr lang="en-US" sz="4400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COVID-19 Therapies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265134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1800" b="1" dirty="0">
                <a:solidFill>
                  <a:schemeClr val="tx1"/>
                </a:solidFill>
              </a:rPr>
              <a:t>MONOCLONAL ANTIBODIES</a:t>
            </a:r>
          </a:p>
          <a:p>
            <a:pPr lvl="0">
              <a:lnSpc>
                <a:spcPct val="100000"/>
              </a:lnSpc>
            </a:pPr>
            <a:r>
              <a:rPr lang="en-US" sz="1800" dirty="0">
                <a:solidFill>
                  <a:schemeClr val="tx1"/>
                </a:solidFill>
              </a:rPr>
              <a:t>Billings Area sites have seen increased use of Regen-COV over the last few months.  Six (6) sites have now administered Regen-COV to 143 patients as of 10/6/21.</a:t>
            </a:r>
          </a:p>
          <a:p>
            <a:pPr lvl="0">
              <a:lnSpc>
                <a:spcPct val="100000"/>
              </a:lnSpc>
            </a:pPr>
            <a:r>
              <a:rPr lang="en-US" sz="1800" dirty="0">
                <a:solidFill>
                  <a:schemeClr val="tx1"/>
                </a:solidFill>
              </a:rPr>
              <a:t>Regen-COV can now be given subcutaneously which has allowed its use at outpatient only clinics.</a:t>
            </a:r>
          </a:p>
          <a:p>
            <a:pPr lvl="1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en-US" dirty="0">
                <a:solidFill>
                  <a:schemeClr val="tx1"/>
                </a:solidFill>
              </a:rPr>
              <a:t>Regen-COV can be given for post-exposure prophylaxis under EUA to individuals ages 12+ who are at high risk for progression to severe COVID-19 and are:</a:t>
            </a:r>
          </a:p>
          <a:p>
            <a:pPr lvl="2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1800" dirty="0">
                <a:solidFill>
                  <a:schemeClr val="tx1"/>
                </a:solidFill>
              </a:rPr>
              <a:t>Not fully vaccinated OR fully vaccinated but immunocompromised  AND</a:t>
            </a:r>
          </a:p>
          <a:p>
            <a:pPr lvl="2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1800" dirty="0">
                <a:solidFill>
                  <a:schemeClr val="tx1"/>
                </a:solidFill>
              </a:rPr>
              <a:t>Have had close contract to an individual infected with COVID-19</a:t>
            </a:r>
          </a:p>
          <a:p>
            <a:pPr lvl="2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1800" dirty="0">
                <a:solidFill>
                  <a:schemeClr val="tx1"/>
                </a:solidFill>
              </a:rPr>
              <a:t>Who are at high risk of exposure to an individual infected with COVID-19 due to institutional settings</a:t>
            </a:r>
          </a:p>
          <a:p>
            <a:pPr lvl="2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1800" dirty="0">
                <a:solidFill>
                  <a:schemeClr val="tx1"/>
                </a:solidFill>
              </a:rPr>
              <a:t>Regen-COV can be given for treatment of COVID-19 under EUA to individuals ages 12+ with positive results of viral testing and who are at high risk for progression to severe COVID-19</a:t>
            </a:r>
          </a:p>
          <a:p>
            <a:pPr marL="201168" lvl="1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74755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5483" y="1845734"/>
            <a:ext cx="9940197" cy="3336056"/>
          </a:xfrm>
          <a:ln>
            <a:noFill/>
          </a:ln>
        </p:spPr>
        <p:txBody>
          <a:bodyPr>
            <a:normAutofit/>
          </a:bodyPr>
          <a:lstStyle/>
          <a:p>
            <a:pPr marL="201168" lvl="1" indent="0">
              <a:buNone/>
            </a:pP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84048" lvl="2" indent="0">
              <a:spcAft>
                <a:spcPts val="1200"/>
              </a:spcAft>
              <a:buNone/>
            </a:pPr>
            <a:endParaRPr lang="en-US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>
              <a:buFont typeface="Wingdings" panose="05000000000000000000" pitchFamily="2" charset="2"/>
              <a:buChar char="Ø"/>
            </a:pP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84048" lvl="2" indent="0">
              <a:buNone/>
            </a:pP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>
              <a:buFont typeface="Wingdings" panose="05000000000000000000" pitchFamily="2" charset="2"/>
              <a:buChar char="Ø"/>
            </a:pP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92608" lvl="2" indent="0">
              <a:buNone/>
            </a:pP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92608" lvl="2" indent="0">
              <a:buNone/>
            </a:pP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750" y="3964867"/>
            <a:ext cx="3765792" cy="2157433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618411" y="2377440"/>
            <a:ext cx="482019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912142238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694</TotalTime>
  <Words>775</Words>
  <Application>Microsoft Office PowerPoint</Application>
  <PresentationFormat>Widescreen</PresentationFormat>
  <Paragraphs>118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Wingdings</vt:lpstr>
      <vt:lpstr>Retrospect</vt:lpstr>
      <vt:lpstr>Billings Area  Indian Health service</vt:lpstr>
      <vt:lpstr>2021 Budget &amp; COVID-19 Funding</vt:lpstr>
      <vt:lpstr>COVID-19 Testing</vt:lpstr>
      <vt:lpstr>COVID-19 Vaccinations</vt:lpstr>
      <vt:lpstr>COVID-19 Vaccine</vt:lpstr>
      <vt:lpstr>COVID-19 Vaccine</vt:lpstr>
      <vt:lpstr>COVID-19 Therapies</vt:lpstr>
      <vt:lpstr>PowerPoint Presentation</vt:lpstr>
    </vt:vector>
  </TitlesOfParts>
  <Company>Indian Health Service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Billings Area  Indian Health service</dc:title>
  <dc:creator>Lucero-Juneau, Evelyn (IHS/BIL)</dc:creator>
  <cp:lastModifiedBy>Cinda Ironmaker</cp:lastModifiedBy>
  <cp:revision>102</cp:revision>
  <cp:lastPrinted>2019-09-12T22:52:46Z</cp:lastPrinted>
  <dcterms:created xsi:type="dcterms:W3CDTF">2019-09-12T16:14:17Z</dcterms:created>
  <dcterms:modified xsi:type="dcterms:W3CDTF">2021-10-28T15:37:46Z</dcterms:modified>
</cp:coreProperties>
</file>