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9" r:id="rId2"/>
    <p:sldId id="298" r:id="rId3"/>
    <p:sldId id="306" r:id="rId4"/>
    <p:sldId id="307" r:id="rId5"/>
    <p:sldId id="310" r:id="rId6"/>
    <p:sldId id="311" r:id="rId7"/>
    <p:sldId id="308" r:id="rId8"/>
    <p:sldId id="312" r:id="rId9"/>
    <p:sldId id="309"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1820"/>
    <a:srgbClr val="C7725E"/>
    <a:srgbClr val="72141A"/>
    <a:srgbClr val="A7884F"/>
    <a:srgbClr val="CBA155"/>
    <a:srgbClr val="DABC86"/>
    <a:srgbClr val="A01C25"/>
    <a:srgbClr val="E27F08"/>
    <a:srgbClr val="25AAE2"/>
    <a:srgbClr val="938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C9F840-11B6-4FCF-837B-ACDA745E88BF}" v="18" dt="2021-08-03T21:07:18.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73" autoAdjust="0"/>
    <p:restoredTop sz="76483" autoAdjust="0"/>
  </p:normalViewPr>
  <p:slideViewPr>
    <p:cSldViewPr snapToGrid="0">
      <p:cViewPr varScale="1">
        <p:scale>
          <a:sx n="92" d="100"/>
          <a:sy n="92" d="100"/>
        </p:scale>
        <p:origin x="412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cey Gonzales" userId="e2530b40-0cdb-418f-b9c4-0c859b513393" providerId="ADAL" clId="{E7C9F840-11B6-4FCF-837B-ACDA745E88BF}"/>
    <pc:docChg chg="custSel modSld">
      <pc:chgData name="Lacey Gonzales" userId="e2530b40-0cdb-418f-b9c4-0c859b513393" providerId="ADAL" clId="{E7C9F840-11B6-4FCF-837B-ACDA745E88BF}" dt="2021-08-03T21:07:18.792" v="29" actId="1076"/>
      <pc:docMkLst>
        <pc:docMk/>
      </pc:docMkLst>
      <pc:sldChg chg="addSp delSp modSp mod modTransition modAnim">
        <pc:chgData name="Lacey Gonzales" userId="e2530b40-0cdb-418f-b9c4-0c859b513393" providerId="ADAL" clId="{E7C9F840-11B6-4FCF-837B-ACDA745E88BF}" dt="2021-08-03T17:24:26.832" v="14"/>
        <pc:sldMkLst>
          <pc:docMk/>
          <pc:sldMk cId="3469679862" sldId="259"/>
        </pc:sldMkLst>
        <pc:picChg chg="add del mod">
          <ac:chgData name="Lacey Gonzales" userId="e2530b40-0cdb-418f-b9c4-0c859b513393" providerId="ADAL" clId="{E7C9F840-11B6-4FCF-837B-ACDA745E88BF}" dt="2021-08-03T17:03:46.520" v="7"/>
          <ac:picMkLst>
            <pc:docMk/>
            <pc:sldMk cId="3469679862" sldId="259"/>
            <ac:picMk id="2" creationId="{55D5B6D7-CA64-4968-BC48-9D476B338FAD}"/>
          </ac:picMkLst>
        </pc:picChg>
        <pc:picChg chg="add del mod">
          <ac:chgData name="Lacey Gonzales" userId="e2530b40-0cdb-418f-b9c4-0c859b513393" providerId="ADAL" clId="{E7C9F840-11B6-4FCF-837B-ACDA745E88BF}" dt="2021-08-03T17:04:03.946" v="9"/>
          <ac:picMkLst>
            <pc:docMk/>
            <pc:sldMk cId="3469679862" sldId="259"/>
            <ac:picMk id="6" creationId="{92F4026B-2580-444B-AC7C-3DE318714931}"/>
          </ac:picMkLst>
        </pc:picChg>
        <pc:picChg chg="mod">
          <ac:chgData name="Lacey Gonzales" userId="e2530b40-0cdb-418f-b9c4-0c859b513393" providerId="ADAL" clId="{E7C9F840-11B6-4FCF-837B-ACDA745E88BF}" dt="2021-08-03T15:32:18.511" v="5" actId="1036"/>
          <ac:picMkLst>
            <pc:docMk/>
            <pc:sldMk cId="3469679862" sldId="259"/>
            <ac:picMk id="8" creationId="{789F886C-1415-7B41-A733-E03244F7DED6}"/>
          </ac:picMkLst>
        </pc:picChg>
        <pc:picChg chg="add del mod">
          <ac:chgData name="Lacey Gonzales" userId="e2530b40-0cdb-418f-b9c4-0c859b513393" providerId="ADAL" clId="{E7C9F840-11B6-4FCF-837B-ACDA745E88BF}" dt="2021-08-03T17:08:35.970" v="11"/>
          <ac:picMkLst>
            <pc:docMk/>
            <pc:sldMk cId="3469679862" sldId="259"/>
            <ac:picMk id="9" creationId="{F3AE4CA5-A3E9-4051-8CAD-122C979CD30B}"/>
          </ac:picMkLst>
        </pc:picChg>
        <pc:picChg chg="add del mod">
          <ac:chgData name="Lacey Gonzales" userId="e2530b40-0cdb-418f-b9c4-0c859b513393" providerId="ADAL" clId="{E7C9F840-11B6-4FCF-837B-ACDA745E88BF}" dt="2021-08-03T17:18:20.627" v="13"/>
          <ac:picMkLst>
            <pc:docMk/>
            <pc:sldMk cId="3469679862" sldId="259"/>
            <ac:picMk id="11" creationId="{841861DA-B4B5-404A-B486-C4653970E902}"/>
          </ac:picMkLst>
        </pc:picChg>
        <pc:picChg chg="add mod">
          <ac:chgData name="Lacey Gonzales" userId="e2530b40-0cdb-418f-b9c4-0c859b513393" providerId="ADAL" clId="{E7C9F840-11B6-4FCF-837B-ACDA745E88BF}" dt="2021-08-03T17:24:26.832" v="14"/>
          <ac:picMkLst>
            <pc:docMk/>
            <pc:sldMk cId="3469679862" sldId="259"/>
            <ac:picMk id="12" creationId="{DA3F8A01-74EE-4441-89AA-0423B8D1BD5F}"/>
          </ac:picMkLst>
        </pc:picChg>
        <pc:picChg chg="del">
          <ac:chgData name="Lacey Gonzales" userId="e2530b40-0cdb-418f-b9c4-0c859b513393" providerId="ADAL" clId="{E7C9F840-11B6-4FCF-837B-ACDA745E88BF}" dt="2021-08-03T15:31:57.310" v="0" actId="478"/>
          <ac:picMkLst>
            <pc:docMk/>
            <pc:sldMk cId="3469679862" sldId="259"/>
            <ac:picMk id="40" creationId="{00000000-0000-0000-0000-000000000000}"/>
          </ac:picMkLst>
        </pc:picChg>
        <pc:picChg chg="mod">
          <ac:chgData name="Lacey Gonzales" userId="e2530b40-0cdb-418f-b9c4-0c859b513393" providerId="ADAL" clId="{E7C9F840-11B6-4FCF-837B-ACDA745E88BF}" dt="2021-08-03T15:32:03.989" v="2" actId="1076"/>
          <ac:picMkLst>
            <pc:docMk/>
            <pc:sldMk cId="3469679862" sldId="259"/>
            <ac:picMk id="45" creationId="{00000000-0000-0000-0000-000000000000}"/>
          </ac:picMkLst>
        </pc:picChg>
      </pc:sldChg>
      <pc:sldChg chg="addSp delSp modSp modTransition modAnim">
        <pc:chgData name="Lacey Gonzales" userId="e2530b40-0cdb-418f-b9c4-0c859b513393" providerId="ADAL" clId="{E7C9F840-11B6-4FCF-837B-ACDA745E88BF}" dt="2021-08-03T17:24:26.832" v="14"/>
        <pc:sldMkLst>
          <pc:docMk/>
          <pc:sldMk cId="3497766886" sldId="298"/>
        </pc:sldMkLst>
        <pc:picChg chg="add del mod">
          <ac:chgData name="Lacey Gonzales" userId="e2530b40-0cdb-418f-b9c4-0c859b513393" providerId="ADAL" clId="{E7C9F840-11B6-4FCF-837B-ACDA745E88BF}" dt="2021-08-03T17:08:35.970" v="11"/>
          <ac:picMkLst>
            <pc:docMk/>
            <pc:sldMk cId="3497766886" sldId="298"/>
            <ac:picMk id="5" creationId="{40830423-8B75-4CE9-858A-5E7CECBEB768}"/>
          </ac:picMkLst>
        </pc:picChg>
        <pc:picChg chg="add del mod">
          <ac:chgData name="Lacey Gonzales" userId="e2530b40-0cdb-418f-b9c4-0c859b513393" providerId="ADAL" clId="{E7C9F840-11B6-4FCF-837B-ACDA745E88BF}" dt="2021-08-03T17:18:20.627" v="13"/>
          <ac:picMkLst>
            <pc:docMk/>
            <pc:sldMk cId="3497766886" sldId="298"/>
            <ac:picMk id="6" creationId="{87F0116B-4F39-45F5-871A-85CDD228149D}"/>
          </ac:picMkLst>
        </pc:picChg>
        <pc:picChg chg="add mod">
          <ac:chgData name="Lacey Gonzales" userId="e2530b40-0cdb-418f-b9c4-0c859b513393" providerId="ADAL" clId="{E7C9F840-11B6-4FCF-837B-ACDA745E88BF}" dt="2021-08-03T17:24:26.832" v="14"/>
          <ac:picMkLst>
            <pc:docMk/>
            <pc:sldMk cId="3497766886" sldId="298"/>
            <ac:picMk id="7" creationId="{16C762A9-4CC7-401A-A4F5-143F74994BD6}"/>
          </ac:picMkLst>
        </pc:picChg>
      </pc:sldChg>
      <pc:sldChg chg="addSp delSp modSp modTransition modAnim">
        <pc:chgData name="Lacey Gonzales" userId="e2530b40-0cdb-418f-b9c4-0c859b513393" providerId="ADAL" clId="{E7C9F840-11B6-4FCF-837B-ACDA745E88BF}" dt="2021-08-03T17:24:26.832" v="14"/>
        <pc:sldMkLst>
          <pc:docMk/>
          <pc:sldMk cId="578903282" sldId="306"/>
        </pc:sldMkLst>
        <pc:picChg chg="add del mod">
          <ac:chgData name="Lacey Gonzales" userId="e2530b40-0cdb-418f-b9c4-0c859b513393" providerId="ADAL" clId="{E7C9F840-11B6-4FCF-837B-ACDA745E88BF}" dt="2021-08-03T17:08:35.970" v="11"/>
          <ac:picMkLst>
            <pc:docMk/>
            <pc:sldMk cId="578903282" sldId="306"/>
            <ac:picMk id="8" creationId="{19BCF51E-6FFE-444F-B002-E7B5881D8EFC}"/>
          </ac:picMkLst>
        </pc:picChg>
        <pc:picChg chg="add del mod">
          <ac:chgData name="Lacey Gonzales" userId="e2530b40-0cdb-418f-b9c4-0c859b513393" providerId="ADAL" clId="{E7C9F840-11B6-4FCF-837B-ACDA745E88BF}" dt="2021-08-03T17:18:20.627" v="13"/>
          <ac:picMkLst>
            <pc:docMk/>
            <pc:sldMk cId="578903282" sldId="306"/>
            <ac:picMk id="9" creationId="{23997493-6107-4D8F-B4AC-4AC889CD5837}"/>
          </ac:picMkLst>
        </pc:picChg>
        <pc:picChg chg="add mod">
          <ac:chgData name="Lacey Gonzales" userId="e2530b40-0cdb-418f-b9c4-0c859b513393" providerId="ADAL" clId="{E7C9F840-11B6-4FCF-837B-ACDA745E88BF}" dt="2021-08-03T17:24:26.832" v="14"/>
          <ac:picMkLst>
            <pc:docMk/>
            <pc:sldMk cId="578903282" sldId="306"/>
            <ac:picMk id="10" creationId="{C7AF413D-B0EC-45D0-ACD7-E89C0F3F12E0}"/>
          </ac:picMkLst>
        </pc:picChg>
      </pc:sldChg>
      <pc:sldChg chg="addSp delSp modSp modTransition modAnim">
        <pc:chgData name="Lacey Gonzales" userId="e2530b40-0cdb-418f-b9c4-0c859b513393" providerId="ADAL" clId="{E7C9F840-11B6-4FCF-837B-ACDA745E88BF}" dt="2021-08-03T17:24:26.832" v="14"/>
        <pc:sldMkLst>
          <pc:docMk/>
          <pc:sldMk cId="3803886674" sldId="307"/>
        </pc:sldMkLst>
        <pc:picChg chg="add del mod">
          <ac:chgData name="Lacey Gonzales" userId="e2530b40-0cdb-418f-b9c4-0c859b513393" providerId="ADAL" clId="{E7C9F840-11B6-4FCF-837B-ACDA745E88BF}" dt="2021-08-03T17:08:35.970" v="11"/>
          <ac:picMkLst>
            <pc:docMk/>
            <pc:sldMk cId="3803886674" sldId="307"/>
            <ac:picMk id="7" creationId="{B2E3ED20-9F05-46C4-966D-98A7E5381904}"/>
          </ac:picMkLst>
        </pc:picChg>
        <pc:picChg chg="add del mod">
          <ac:chgData name="Lacey Gonzales" userId="e2530b40-0cdb-418f-b9c4-0c859b513393" providerId="ADAL" clId="{E7C9F840-11B6-4FCF-837B-ACDA745E88BF}" dt="2021-08-03T17:18:20.627" v="13"/>
          <ac:picMkLst>
            <pc:docMk/>
            <pc:sldMk cId="3803886674" sldId="307"/>
            <ac:picMk id="8" creationId="{563B587E-205F-4971-8AF3-7318A227001C}"/>
          </ac:picMkLst>
        </pc:picChg>
        <pc:picChg chg="add mod">
          <ac:chgData name="Lacey Gonzales" userId="e2530b40-0cdb-418f-b9c4-0c859b513393" providerId="ADAL" clId="{E7C9F840-11B6-4FCF-837B-ACDA745E88BF}" dt="2021-08-03T17:24:26.832" v="14"/>
          <ac:picMkLst>
            <pc:docMk/>
            <pc:sldMk cId="3803886674" sldId="307"/>
            <ac:picMk id="9" creationId="{1FA0DF23-9032-444D-9C3F-7BCE342DDF77}"/>
          </ac:picMkLst>
        </pc:picChg>
      </pc:sldChg>
      <pc:sldChg chg="addSp delSp modSp mod modTransition modAnim">
        <pc:chgData name="Lacey Gonzales" userId="e2530b40-0cdb-418f-b9c4-0c859b513393" providerId="ADAL" clId="{E7C9F840-11B6-4FCF-837B-ACDA745E88BF}" dt="2021-08-03T21:07:18.792" v="29" actId="1076"/>
        <pc:sldMkLst>
          <pc:docMk/>
          <pc:sldMk cId="1698029345" sldId="308"/>
        </pc:sldMkLst>
        <pc:spChg chg="mod">
          <ac:chgData name="Lacey Gonzales" userId="e2530b40-0cdb-418f-b9c4-0c859b513393" providerId="ADAL" clId="{E7C9F840-11B6-4FCF-837B-ACDA745E88BF}" dt="2021-08-03T21:05:34.789" v="16" actId="14100"/>
          <ac:spMkLst>
            <pc:docMk/>
            <pc:sldMk cId="1698029345" sldId="308"/>
            <ac:spMk id="50" creationId="{BA439065-7860-436C-A7B9-1CBF0B237F0F}"/>
          </ac:spMkLst>
        </pc:spChg>
        <pc:spChg chg="mod">
          <ac:chgData name="Lacey Gonzales" userId="e2530b40-0cdb-418f-b9c4-0c859b513393" providerId="ADAL" clId="{E7C9F840-11B6-4FCF-837B-ACDA745E88BF}" dt="2021-08-03T21:07:12.603" v="28" actId="1076"/>
          <ac:spMkLst>
            <pc:docMk/>
            <pc:sldMk cId="1698029345" sldId="308"/>
            <ac:spMk id="52" creationId="{E575D0E9-E647-44E0-9027-B94EE3032D8E}"/>
          </ac:spMkLst>
        </pc:spChg>
        <pc:spChg chg="mod">
          <ac:chgData name="Lacey Gonzales" userId="e2530b40-0cdb-418f-b9c4-0c859b513393" providerId="ADAL" clId="{E7C9F840-11B6-4FCF-837B-ACDA745E88BF}" dt="2021-08-03T21:07:18.792" v="29" actId="1076"/>
          <ac:spMkLst>
            <pc:docMk/>
            <pc:sldMk cId="1698029345" sldId="308"/>
            <ac:spMk id="53" creationId="{00E0A9CC-B7FD-4694-A625-9FE3564CC5B0}"/>
          </ac:spMkLst>
        </pc:spChg>
        <pc:spChg chg="mod">
          <ac:chgData name="Lacey Gonzales" userId="e2530b40-0cdb-418f-b9c4-0c859b513393" providerId="ADAL" clId="{E7C9F840-11B6-4FCF-837B-ACDA745E88BF}" dt="2021-08-03T21:06:35.629" v="24" actId="1076"/>
          <ac:spMkLst>
            <pc:docMk/>
            <pc:sldMk cId="1698029345" sldId="308"/>
            <ac:spMk id="71" creationId="{7F7AA933-0A87-4A9E-A4A8-8318BDC5F1E3}"/>
          </ac:spMkLst>
        </pc:spChg>
        <pc:spChg chg="mod">
          <ac:chgData name="Lacey Gonzales" userId="e2530b40-0cdb-418f-b9c4-0c859b513393" providerId="ADAL" clId="{E7C9F840-11B6-4FCF-837B-ACDA745E88BF}" dt="2021-08-03T21:06:30.405" v="23" actId="1076"/>
          <ac:spMkLst>
            <pc:docMk/>
            <pc:sldMk cId="1698029345" sldId="308"/>
            <ac:spMk id="72" creationId="{82D5839B-CBCA-4935-BAFA-C9C652846047}"/>
          </ac:spMkLst>
        </pc:spChg>
        <pc:spChg chg="mod">
          <ac:chgData name="Lacey Gonzales" userId="e2530b40-0cdb-418f-b9c4-0c859b513393" providerId="ADAL" clId="{E7C9F840-11B6-4FCF-837B-ACDA745E88BF}" dt="2021-08-03T21:06:55.377" v="27" actId="1076"/>
          <ac:spMkLst>
            <pc:docMk/>
            <pc:sldMk cId="1698029345" sldId="308"/>
            <ac:spMk id="73" creationId="{A8FC02B1-C809-40DF-A34A-D0D86A1CA4A3}"/>
          </ac:spMkLst>
        </pc:spChg>
        <pc:picChg chg="add del mod">
          <ac:chgData name="Lacey Gonzales" userId="e2530b40-0cdb-418f-b9c4-0c859b513393" providerId="ADAL" clId="{E7C9F840-11B6-4FCF-837B-ACDA745E88BF}" dt="2021-08-03T17:08:35.970" v="11"/>
          <ac:picMkLst>
            <pc:docMk/>
            <pc:sldMk cId="1698029345" sldId="308"/>
            <ac:picMk id="2" creationId="{502F0CFB-0D6F-47AD-857C-F1A08C638D1C}"/>
          </ac:picMkLst>
        </pc:picChg>
        <pc:picChg chg="add mod">
          <ac:chgData name="Lacey Gonzales" userId="e2530b40-0cdb-418f-b9c4-0c859b513393" providerId="ADAL" clId="{E7C9F840-11B6-4FCF-837B-ACDA745E88BF}" dt="2021-08-03T17:24:26.832" v="14"/>
          <ac:picMkLst>
            <pc:docMk/>
            <pc:sldMk cId="1698029345" sldId="308"/>
            <ac:picMk id="4" creationId="{9D30FD93-1DE2-42B6-A002-34C2D8B32663}"/>
          </ac:picMkLst>
        </pc:picChg>
        <pc:picChg chg="del">
          <ac:chgData name="Lacey Gonzales" userId="e2530b40-0cdb-418f-b9c4-0c859b513393" providerId="ADAL" clId="{E7C9F840-11B6-4FCF-837B-ACDA745E88BF}" dt="2021-08-03T17:03:46.520" v="7"/>
          <ac:picMkLst>
            <pc:docMk/>
            <pc:sldMk cId="1698029345" sldId="308"/>
            <ac:picMk id="5" creationId="{9FCC7E8F-613F-47A1-B646-531400B149EC}"/>
          </ac:picMkLst>
        </pc:picChg>
      </pc:sldChg>
      <pc:sldChg chg="addSp delSp modSp modTransition modAnim">
        <pc:chgData name="Lacey Gonzales" userId="e2530b40-0cdb-418f-b9c4-0c859b513393" providerId="ADAL" clId="{E7C9F840-11B6-4FCF-837B-ACDA745E88BF}" dt="2021-08-03T17:24:26.832" v="14"/>
        <pc:sldMkLst>
          <pc:docMk/>
          <pc:sldMk cId="3897703134" sldId="309"/>
        </pc:sldMkLst>
        <pc:picChg chg="del">
          <ac:chgData name="Lacey Gonzales" userId="e2530b40-0cdb-418f-b9c4-0c859b513393" providerId="ADAL" clId="{E7C9F840-11B6-4FCF-837B-ACDA745E88BF}" dt="2021-08-03T17:03:46.520" v="7"/>
          <ac:picMkLst>
            <pc:docMk/>
            <pc:sldMk cId="3897703134" sldId="309"/>
            <ac:picMk id="2" creationId="{78974521-8399-4EDB-93C3-0DE56E875556}"/>
          </ac:picMkLst>
        </pc:picChg>
        <pc:picChg chg="add mod">
          <ac:chgData name="Lacey Gonzales" userId="e2530b40-0cdb-418f-b9c4-0c859b513393" providerId="ADAL" clId="{E7C9F840-11B6-4FCF-837B-ACDA745E88BF}" dt="2021-08-03T17:24:26.832" v="14"/>
          <ac:picMkLst>
            <pc:docMk/>
            <pc:sldMk cId="3897703134" sldId="309"/>
            <ac:picMk id="3" creationId="{A996EC6B-4CEF-4685-B17C-2BA709E8CDD1}"/>
          </ac:picMkLst>
        </pc:picChg>
      </pc:sldChg>
      <pc:sldChg chg="addSp delSp modSp modTransition modAnim">
        <pc:chgData name="Lacey Gonzales" userId="e2530b40-0cdb-418f-b9c4-0c859b513393" providerId="ADAL" clId="{E7C9F840-11B6-4FCF-837B-ACDA745E88BF}" dt="2021-08-03T17:24:26.832" v="14"/>
        <pc:sldMkLst>
          <pc:docMk/>
          <pc:sldMk cId="3752601684" sldId="310"/>
        </pc:sldMkLst>
        <pc:picChg chg="add del mod">
          <ac:chgData name="Lacey Gonzales" userId="e2530b40-0cdb-418f-b9c4-0c859b513393" providerId="ADAL" clId="{E7C9F840-11B6-4FCF-837B-ACDA745E88BF}" dt="2021-08-03T17:08:35.970" v="11"/>
          <ac:picMkLst>
            <pc:docMk/>
            <pc:sldMk cId="3752601684" sldId="310"/>
            <ac:picMk id="3" creationId="{07C43380-D8E0-41E4-93CD-4CAE09CA2A19}"/>
          </ac:picMkLst>
        </pc:picChg>
        <pc:picChg chg="add del mod">
          <ac:chgData name="Lacey Gonzales" userId="e2530b40-0cdb-418f-b9c4-0c859b513393" providerId="ADAL" clId="{E7C9F840-11B6-4FCF-837B-ACDA745E88BF}" dt="2021-08-03T17:18:20.627" v="13"/>
          <ac:picMkLst>
            <pc:docMk/>
            <pc:sldMk cId="3752601684" sldId="310"/>
            <ac:picMk id="4" creationId="{9953DD40-E046-4122-A774-0DAB72A423A6}"/>
          </ac:picMkLst>
        </pc:picChg>
        <pc:picChg chg="add mod">
          <ac:chgData name="Lacey Gonzales" userId="e2530b40-0cdb-418f-b9c4-0c859b513393" providerId="ADAL" clId="{E7C9F840-11B6-4FCF-837B-ACDA745E88BF}" dt="2021-08-03T17:24:26.832" v="14"/>
          <ac:picMkLst>
            <pc:docMk/>
            <pc:sldMk cId="3752601684" sldId="310"/>
            <ac:picMk id="5" creationId="{E1354C5E-7BFF-42AF-861F-C8ABC9B4EFB8}"/>
          </ac:picMkLst>
        </pc:picChg>
      </pc:sldChg>
      <pc:sldChg chg="addSp delSp modSp modTransition modAnim">
        <pc:chgData name="Lacey Gonzales" userId="e2530b40-0cdb-418f-b9c4-0c859b513393" providerId="ADAL" clId="{E7C9F840-11B6-4FCF-837B-ACDA745E88BF}" dt="2021-08-03T17:24:26.832" v="14"/>
        <pc:sldMkLst>
          <pc:docMk/>
          <pc:sldMk cId="2925977759" sldId="311"/>
        </pc:sldMkLst>
        <pc:picChg chg="add del mod">
          <ac:chgData name="Lacey Gonzales" userId="e2530b40-0cdb-418f-b9c4-0c859b513393" providerId="ADAL" clId="{E7C9F840-11B6-4FCF-837B-ACDA745E88BF}" dt="2021-08-03T17:08:35.970" v="11"/>
          <ac:picMkLst>
            <pc:docMk/>
            <pc:sldMk cId="2925977759" sldId="311"/>
            <ac:picMk id="4" creationId="{1591496E-C8FE-43BA-8A2C-49ED9B411355}"/>
          </ac:picMkLst>
        </pc:picChg>
        <pc:picChg chg="add del mod">
          <ac:chgData name="Lacey Gonzales" userId="e2530b40-0cdb-418f-b9c4-0c859b513393" providerId="ADAL" clId="{E7C9F840-11B6-4FCF-837B-ACDA745E88BF}" dt="2021-08-03T17:18:20.627" v="13"/>
          <ac:picMkLst>
            <pc:docMk/>
            <pc:sldMk cId="2925977759" sldId="311"/>
            <ac:picMk id="5" creationId="{6E76C10B-87FB-4A2D-85F6-DB2F840861A9}"/>
          </ac:picMkLst>
        </pc:picChg>
        <pc:picChg chg="add mod">
          <ac:chgData name="Lacey Gonzales" userId="e2530b40-0cdb-418f-b9c4-0c859b513393" providerId="ADAL" clId="{E7C9F840-11B6-4FCF-837B-ACDA745E88BF}" dt="2021-08-03T17:24:26.832" v="14"/>
          <ac:picMkLst>
            <pc:docMk/>
            <pc:sldMk cId="2925977759" sldId="311"/>
            <ac:picMk id="6" creationId="{0D5E35B4-553E-4BB4-B59A-24E9A2256AA2}"/>
          </ac:picMkLst>
        </pc:picChg>
      </pc:sldChg>
      <pc:sldChg chg="addSp delSp modSp modTransition modAnim">
        <pc:chgData name="Lacey Gonzales" userId="e2530b40-0cdb-418f-b9c4-0c859b513393" providerId="ADAL" clId="{E7C9F840-11B6-4FCF-837B-ACDA745E88BF}" dt="2021-08-03T17:24:26.832" v="14"/>
        <pc:sldMkLst>
          <pc:docMk/>
          <pc:sldMk cId="1083318611" sldId="312"/>
        </pc:sldMkLst>
        <pc:picChg chg="add del mod">
          <ac:chgData name="Lacey Gonzales" userId="e2530b40-0cdb-418f-b9c4-0c859b513393" providerId="ADAL" clId="{E7C9F840-11B6-4FCF-837B-ACDA745E88BF}" dt="2021-08-03T17:08:35.970" v="11"/>
          <ac:picMkLst>
            <pc:docMk/>
            <pc:sldMk cId="1083318611" sldId="312"/>
            <ac:picMk id="3" creationId="{8C195743-B8A2-481C-A8F6-3BD9AD3996B9}"/>
          </ac:picMkLst>
        </pc:picChg>
        <pc:picChg chg="add mod">
          <ac:chgData name="Lacey Gonzales" userId="e2530b40-0cdb-418f-b9c4-0c859b513393" providerId="ADAL" clId="{E7C9F840-11B6-4FCF-837B-ACDA745E88BF}" dt="2021-08-03T17:24:26.832" v="14"/>
          <ac:picMkLst>
            <pc:docMk/>
            <pc:sldMk cId="1083318611" sldId="312"/>
            <ac:picMk id="4" creationId="{62C7C5B0-9148-4E79-AAAC-77475DD39B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AF21B-CEA5-4916-8EFC-D2E57EC18DFC}"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31583-D7ED-444F-B3A2-82BFE4D97CFE}" type="slidenum">
              <a:rPr lang="en-US" smtClean="0"/>
              <a:t>‹#›</a:t>
            </a:fld>
            <a:endParaRPr lang="en-US"/>
          </a:p>
        </p:txBody>
      </p:sp>
    </p:spTree>
    <p:extLst>
      <p:ext uri="{BB962C8B-B14F-4D97-AF65-F5344CB8AC3E}">
        <p14:creationId xmlns:p14="http://schemas.microsoft.com/office/powerpoint/2010/main" val="424836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Tribal Leaders Council presents Nutrition 101, The Indigenous Edition.</a:t>
            </a:r>
          </a:p>
        </p:txBody>
      </p:sp>
      <p:sp>
        <p:nvSpPr>
          <p:cNvPr id="4" name="Slide Number Placeholder 3"/>
          <p:cNvSpPr>
            <a:spLocks noGrp="1"/>
          </p:cNvSpPr>
          <p:nvPr>
            <p:ph type="sldNum" sz="quarter" idx="10"/>
          </p:nvPr>
        </p:nvSpPr>
        <p:spPr/>
        <p:txBody>
          <a:bodyPr/>
          <a:lstStyle/>
          <a:p>
            <a:fld id="{23C31583-D7ED-444F-B3A2-82BFE4D97CFE}" type="slidenum">
              <a:rPr lang="en-US" smtClean="0"/>
              <a:t>1</a:t>
            </a:fld>
            <a:endParaRPr lang="en-US"/>
          </a:p>
        </p:txBody>
      </p:sp>
    </p:spTree>
    <p:extLst>
      <p:ext uri="{BB962C8B-B14F-4D97-AF65-F5344CB8AC3E}">
        <p14:creationId xmlns:p14="http://schemas.microsoft.com/office/powerpoint/2010/main" val="368894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as is.  Malnutrition is a general concern with substance use disorders because of inadequate nutrient intake.  Opioid use disorder has been associated with decreased levels of several micronutrients, vitamins and minerals.   Chronic use can lead to deficiencies in B vitamins, which can play a role in developing colon cancer and liver disease, and can lead to mental disorientation and depression.  Protein malnutrition and reduced bone mass is also common.</a:t>
            </a:r>
          </a:p>
        </p:txBody>
      </p:sp>
      <p:sp>
        <p:nvSpPr>
          <p:cNvPr id="4" name="Slide Number Placeholder 3"/>
          <p:cNvSpPr>
            <a:spLocks noGrp="1"/>
          </p:cNvSpPr>
          <p:nvPr>
            <p:ph type="sldNum" sz="quarter" idx="10"/>
          </p:nvPr>
        </p:nvSpPr>
        <p:spPr/>
        <p:txBody>
          <a:bodyPr/>
          <a:lstStyle/>
          <a:p>
            <a:fld id="{23C31583-D7ED-444F-B3A2-82BFE4D97CFE}" type="slidenum">
              <a:rPr lang="en-US" smtClean="0"/>
              <a:t>2</a:t>
            </a:fld>
            <a:endParaRPr lang="en-US"/>
          </a:p>
        </p:txBody>
      </p:sp>
    </p:spTree>
    <p:extLst>
      <p:ext uri="{BB962C8B-B14F-4D97-AF65-F5344CB8AC3E}">
        <p14:creationId xmlns:p14="http://schemas.microsoft.com/office/powerpoint/2010/main" val="2747474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in this series we have focused on typical ways to look at eating for better health.  But what do you do when those things aren’t available?  Or even possible?  Money gets tight, situations aren’t ideal and times do get tough.  What can you do to get by?</a:t>
            </a:r>
          </a:p>
        </p:txBody>
      </p:sp>
      <p:sp>
        <p:nvSpPr>
          <p:cNvPr id="4" name="Slide Number Placeholder 3"/>
          <p:cNvSpPr>
            <a:spLocks noGrp="1"/>
          </p:cNvSpPr>
          <p:nvPr>
            <p:ph type="sldNum" sz="quarter" idx="10"/>
          </p:nvPr>
        </p:nvSpPr>
        <p:spPr/>
        <p:txBody>
          <a:bodyPr/>
          <a:lstStyle/>
          <a:p>
            <a:fld id="{23C31583-D7ED-444F-B3A2-82BFE4D97CFE}" type="slidenum">
              <a:rPr lang="en-US" smtClean="0"/>
              <a:t>3</a:t>
            </a:fld>
            <a:endParaRPr lang="en-US"/>
          </a:p>
        </p:txBody>
      </p:sp>
    </p:spTree>
    <p:extLst>
      <p:ext uri="{BB962C8B-B14F-4D97-AF65-F5344CB8AC3E}">
        <p14:creationId xmlns:p14="http://schemas.microsoft.com/office/powerpoint/2010/main" val="325202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resources are in the area you live.  Is there a local food bank or shelter that offers food.  Can it be picked up or delivered?  Are there free lunch or meal programs in local centers or parks?  Discount food stores can help to stretch limited funds.  Food trucks can offer lower cost meals, especially at the end of the day.</a:t>
            </a:r>
          </a:p>
        </p:txBody>
      </p:sp>
      <p:sp>
        <p:nvSpPr>
          <p:cNvPr id="4" name="Slide Number Placeholder 3"/>
          <p:cNvSpPr>
            <a:spLocks noGrp="1"/>
          </p:cNvSpPr>
          <p:nvPr>
            <p:ph type="sldNum" sz="quarter" idx="10"/>
          </p:nvPr>
        </p:nvSpPr>
        <p:spPr/>
        <p:txBody>
          <a:bodyPr/>
          <a:lstStyle/>
          <a:p>
            <a:fld id="{23C31583-D7ED-444F-B3A2-82BFE4D97CFE}" type="slidenum">
              <a:rPr lang="en-US" smtClean="0"/>
              <a:t>4</a:t>
            </a:fld>
            <a:endParaRPr lang="en-US"/>
          </a:p>
        </p:txBody>
      </p:sp>
    </p:spTree>
    <p:extLst>
      <p:ext uri="{BB962C8B-B14F-4D97-AF65-F5344CB8AC3E}">
        <p14:creationId xmlns:p14="http://schemas.microsoft.com/office/powerpoint/2010/main" val="64151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commodity foods!  Commodity foods are designed to provide nutrition in shelf stable forms of food such as canned fruits and vegetables, powdered milk and dried rice and beans.  Rice and beans can make a large amount of food and be paired with other items to help make a more filling meal.  Beans are an excellent source of protein and fiber too.</a:t>
            </a:r>
          </a:p>
        </p:txBody>
      </p:sp>
      <p:sp>
        <p:nvSpPr>
          <p:cNvPr id="4" name="Slide Number Placeholder 3"/>
          <p:cNvSpPr>
            <a:spLocks noGrp="1"/>
          </p:cNvSpPr>
          <p:nvPr>
            <p:ph type="sldNum" sz="quarter" idx="10"/>
          </p:nvPr>
        </p:nvSpPr>
        <p:spPr/>
        <p:txBody>
          <a:bodyPr/>
          <a:lstStyle/>
          <a:p>
            <a:fld id="{23C31583-D7ED-444F-B3A2-82BFE4D97CFE}" type="slidenum">
              <a:rPr lang="en-US" smtClean="0"/>
              <a:t>5</a:t>
            </a:fld>
            <a:endParaRPr lang="en-US"/>
          </a:p>
        </p:txBody>
      </p:sp>
    </p:spTree>
    <p:extLst>
      <p:ext uri="{BB962C8B-B14F-4D97-AF65-F5344CB8AC3E}">
        <p14:creationId xmlns:p14="http://schemas.microsoft.com/office/powerpoint/2010/main" val="3696712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indigenous foods are all excellent sources of nutrition and can be found seasonally.  Foods that are found seasonally are placed at the right time that the body needs those nutrients found in the food.  If you are able, hunt and gather food  to share with those who aren’t able, especially the elders. Providing for other members of the community keeps us connected to our families, clans and culture and strengthens the bonds of our heritage.  There are many traditional plants and herbs have healing properties and can be prepared as foods, teas, and medicines.  When we use medicines from our culture, they can provide spiritual healing by reconnecting us to our ancestors.</a:t>
            </a:r>
          </a:p>
        </p:txBody>
      </p:sp>
      <p:sp>
        <p:nvSpPr>
          <p:cNvPr id="4" name="Slide Number Placeholder 3"/>
          <p:cNvSpPr>
            <a:spLocks noGrp="1"/>
          </p:cNvSpPr>
          <p:nvPr>
            <p:ph type="sldNum" sz="quarter" idx="10"/>
          </p:nvPr>
        </p:nvSpPr>
        <p:spPr/>
        <p:txBody>
          <a:bodyPr/>
          <a:lstStyle/>
          <a:p>
            <a:fld id="{23C31583-D7ED-444F-B3A2-82BFE4D97CFE}" type="slidenum">
              <a:rPr lang="en-US" smtClean="0"/>
              <a:t>6</a:t>
            </a:fld>
            <a:endParaRPr lang="en-US"/>
          </a:p>
        </p:txBody>
      </p:sp>
    </p:spTree>
    <p:extLst>
      <p:ext uri="{BB962C8B-B14F-4D97-AF65-F5344CB8AC3E}">
        <p14:creationId xmlns:p14="http://schemas.microsoft.com/office/powerpoint/2010/main" val="1826233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a:solidFill>
                  <a:schemeClr val="bg1"/>
                </a:solidFill>
                <a:latin typeface="Calibri (Body)"/>
                <a:ea typeface="Calibri" panose="020F0502020204030204" pitchFamily="34" charset="0"/>
              </a:rPr>
              <a:t>Many</a:t>
            </a:r>
            <a:r>
              <a:rPr lang="en-CA" sz="1200" b="0" dirty="0">
                <a:solidFill>
                  <a:schemeClr val="bg1"/>
                </a:solidFill>
                <a:effectLst/>
                <a:latin typeface="Calibri (Body)"/>
                <a:ea typeface="Calibri" panose="020F0502020204030204" pitchFamily="34" charset="0"/>
              </a:rPr>
              <a:t> Indigenous people try to balance traditional and mainstream views of health and healing.  Traditionally, </a:t>
            </a:r>
            <a:r>
              <a:rPr lang="en-CA" b="0" dirty="0">
                <a:solidFill>
                  <a:schemeClr val="bg1"/>
                </a:solidFill>
                <a:latin typeface="Calibri (Body)"/>
                <a:ea typeface="Calibri" panose="020F0502020204030204" pitchFamily="34" charset="0"/>
                <a:cs typeface="Calibri" panose="020F0502020204030204" pitchFamily="34" charset="0"/>
              </a:rPr>
              <a:t>h</a:t>
            </a:r>
            <a:r>
              <a:rPr lang="en-CA" sz="1200" b="0" dirty="0">
                <a:solidFill>
                  <a:schemeClr val="bg1"/>
                </a:solidFill>
                <a:effectLst/>
                <a:latin typeface="Calibri (Body)"/>
                <a:ea typeface="Calibri" panose="020F0502020204030204" pitchFamily="34" charset="0"/>
                <a:cs typeface="Calibri" panose="020F0502020204030204" pitchFamily="34" charset="0"/>
              </a:rPr>
              <a:t>ealth is viewed holistically and is comprised of the physical, mental, emotional and spiritual aspects of our lives. Being healthy means living in harmony and balance. Illness occurs when an individual is out of harmony, and healing is a process of restoring balance. One aspect of health is believed to affect the others; addressing a problem </a:t>
            </a:r>
            <a:r>
              <a:rPr lang="en-CA" b="0" dirty="0">
                <a:solidFill>
                  <a:schemeClr val="bg1"/>
                </a:solidFill>
                <a:latin typeface="Calibri (Body)"/>
                <a:ea typeface="Calibri" panose="020F0502020204030204" pitchFamily="34" charset="0"/>
                <a:cs typeface="Calibri" panose="020F0502020204030204" pitchFamily="34" charset="0"/>
              </a:rPr>
              <a:t>in one area will </a:t>
            </a:r>
            <a:r>
              <a:rPr lang="en-CA" sz="1200" b="0" dirty="0">
                <a:solidFill>
                  <a:schemeClr val="bg1"/>
                </a:solidFill>
                <a:effectLst/>
                <a:latin typeface="Calibri (Body)"/>
                <a:ea typeface="Calibri" panose="020F0502020204030204" pitchFamily="34" charset="0"/>
                <a:cs typeface="Calibri" panose="020F0502020204030204" pitchFamily="34" charset="0"/>
              </a:rPr>
              <a:t>help heal problems in other areas . </a:t>
            </a:r>
          </a:p>
          <a:p>
            <a:endParaRPr lang="en-CA" b="0" dirty="0">
              <a:solidFill>
                <a:schemeClr val="bg1"/>
              </a:solidFill>
              <a:latin typeface="Calibri (Body)"/>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solidFill>
                  <a:schemeClr val="bg1"/>
                </a:solidFill>
                <a:effectLst/>
                <a:latin typeface="Calibri (Body)"/>
                <a:ea typeface="Calibri" panose="020F0502020204030204" pitchFamily="34" charset="0"/>
                <a:cs typeface="Calibri" panose="020F0502020204030204" pitchFamily="34" charset="0"/>
              </a:rPr>
              <a:t>A holistic view also means that prevention and treatment are not divided but seen as part of the same process.  The medicine wheel conceptualizes our connectedness to the universe about us.  Stemming from a spiritual core, it provides a holistic view of the self and connection to family and the world.  It teaches that we are part of a kinship system that begins with family and spreads to the community, tribal affiliation, nation and extending out</a:t>
            </a:r>
            <a:r>
              <a:rPr lang="en-CA" altLang="en-US" sz="1200" b="1" i="1" dirty="0">
                <a:solidFill>
                  <a:schemeClr val="bg1"/>
                </a:solidFill>
                <a:latin typeface="+mj-lt"/>
                <a:cs typeface="Arial" panose="020B0604020202020204" pitchFamily="34" charset="0"/>
              </a:rPr>
              <a:t>. </a:t>
            </a:r>
            <a:endParaRPr lang="en-CA" b="1" dirty="0">
              <a:solidFill>
                <a:schemeClr val="bg1"/>
              </a:solidFill>
              <a:latin typeface="+mj-lt"/>
            </a:endParaRPr>
          </a:p>
          <a:p>
            <a:endParaRPr lang="en-CA" sz="1100" b="0" dirty="0">
              <a:solidFill>
                <a:schemeClr val="bg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3C31583-D7ED-444F-B3A2-82BFE4D97CFE}" type="slidenum">
              <a:rPr lang="en-US" smtClean="0"/>
              <a:t>7</a:t>
            </a:fld>
            <a:endParaRPr lang="en-US"/>
          </a:p>
        </p:txBody>
      </p:sp>
    </p:spTree>
    <p:extLst>
      <p:ext uri="{BB962C8B-B14F-4D97-AF65-F5344CB8AC3E}">
        <p14:creationId xmlns:p14="http://schemas.microsoft.com/office/powerpoint/2010/main" val="1411535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BEBD3"/>
                </a:solidFill>
                <a:effectLst/>
                <a:latin typeface="helveticaregular"/>
              </a:rPr>
              <a:t>Remember the Seventh Generation. The responsibility and well being of future generations rests on every generation that comes before them. If we act and make decisions that have the best interest of the Seventh Generation, our future descendants, then we will engage in behaviors that ensure healthy future generations of American Indians and Alaska Natives.</a:t>
            </a:r>
            <a:endParaRPr lang="en-US" dirty="0"/>
          </a:p>
        </p:txBody>
      </p:sp>
      <p:sp>
        <p:nvSpPr>
          <p:cNvPr id="4" name="Slide Number Placeholder 3"/>
          <p:cNvSpPr>
            <a:spLocks noGrp="1"/>
          </p:cNvSpPr>
          <p:nvPr>
            <p:ph type="sldNum" sz="quarter" idx="10"/>
          </p:nvPr>
        </p:nvSpPr>
        <p:spPr/>
        <p:txBody>
          <a:bodyPr/>
          <a:lstStyle/>
          <a:p>
            <a:fld id="{23C31583-D7ED-444F-B3A2-82BFE4D97CFE}" type="slidenum">
              <a:rPr lang="en-US" smtClean="0"/>
              <a:t>8</a:t>
            </a:fld>
            <a:endParaRPr lang="en-US"/>
          </a:p>
        </p:txBody>
      </p:sp>
    </p:spTree>
    <p:extLst>
      <p:ext uri="{BB962C8B-B14F-4D97-AF65-F5344CB8AC3E}">
        <p14:creationId xmlns:p14="http://schemas.microsoft.com/office/powerpoint/2010/main" val="131571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Be well and be healthy. </a:t>
            </a:r>
            <a:r>
              <a:rPr lang="en-US" dirty="0" err="1"/>
              <a:t>A’ho</a:t>
            </a:r>
            <a:r>
              <a:rPr lang="en-US"/>
              <a:t>.</a:t>
            </a:r>
            <a:endParaRPr lang="en-US" dirty="0"/>
          </a:p>
        </p:txBody>
      </p:sp>
      <p:sp>
        <p:nvSpPr>
          <p:cNvPr id="4" name="Slide Number Placeholder 3"/>
          <p:cNvSpPr>
            <a:spLocks noGrp="1"/>
          </p:cNvSpPr>
          <p:nvPr>
            <p:ph type="sldNum" sz="quarter" idx="10"/>
          </p:nvPr>
        </p:nvSpPr>
        <p:spPr/>
        <p:txBody>
          <a:bodyPr/>
          <a:lstStyle/>
          <a:p>
            <a:fld id="{23C31583-D7ED-444F-B3A2-82BFE4D97CFE}" type="slidenum">
              <a:rPr lang="en-US" smtClean="0"/>
              <a:t>9</a:t>
            </a:fld>
            <a:endParaRPr lang="en-US"/>
          </a:p>
        </p:txBody>
      </p:sp>
    </p:spTree>
    <p:extLst>
      <p:ext uri="{BB962C8B-B14F-4D97-AF65-F5344CB8AC3E}">
        <p14:creationId xmlns:p14="http://schemas.microsoft.com/office/powerpoint/2010/main" val="3717527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18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AC877B41-795B-4963-8EC0-A5C6FE285DA1}"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73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77855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03592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2689898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6273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971870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036272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334380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52869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55977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877B41-795B-4963-8EC0-A5C6FE285DA1}"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377517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877B41-795B-4963-8EC0-A5C6FE285DA1}"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231753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877B41-795B-4963-8EC0-A5C6FE285DA1}"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232717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877B41-795B-4963-8EC0-A5C6FE285DA1}"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468853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C877B41-795B-4963-8EC0-A5C6FE285DA1}"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342374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C877B41-795B-4963-8EC0-A5C6FE285DA1}"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5307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000">
              <a:schemeClr val="tx1">
                <a:lumMod val="95000"/>
              </a:schemeClr>
            </a:gs>
            <a:gs pos="100000">
              <a:schemeClr val="tx1">
                <a:lumMod val="65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C877B41-795B-4963-8EC0-A5C6FE285DA1}" type="datetimeFigureOut">
              <a:rPr lang="en-US" smtClean="0"/>
              <a:t>8/3/2021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B7B08BF-B9FA-4E85-9639-37B5065BC0E7}" type="slidenum">
              <a:rPr lang="en-US" smtClean="0"/>
              <a:t>‹#›</a:t>
            </a:fld>
            <a:endParaRPr lang="en-US"/>
          </a:p>
        </p:txBody>
      </p:sp>
    </p:spTree>
    <p:extLst>
      <p:ext uri="{BB962C8B-B14F-4D97-AF65-F5344CB8AC3E}">
        <p14:creationId xmlns:p14="http://schemas.microsoft.com/office/powerpoint/2010/main" val="4590346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png"/><Relationship Id="rId18" Type="http://schemas.microsoft.com/office/2007/relationships/hdphoto" Target="../media/hdphoto7.wdp"/><Relationship Id="rId3" Type="http://schemas.openxmlformats.org/officeDocument/2006/relationships/slideLayout" Target="../slideLayouts/slideLayout1.xml"/><Relationship Id="rId21" Type="http://schemas.openxmlformats.org/officeDocument/2006/relationships/image" Target="../media/image9.png"/><Relationship Id="rId7" Type="http://schemas.openxmlformats.org/officeDocument/2006/relationships/image" Target="../media/image2.png"/><Relationship Id="rId12" Type="http://schemas.microsoft.com/office/2007/relationships/hdphoto" Target="../media/hdphoto4.wdp"/><Relationship Id="rId17" Type="http://schemas.openxmlformats.org/officeDocument/2006/relationships/image" Target="../media/image7.png"/><Relationship Id="rId25" Type="http://schemas.openxmlformats.org/officeDocument/2006/relationships/image" Target="../media/image13.png"/><Relationship Id="rId2" Type="http://schemas.openxmlformats.org/officeDocument/2006/relationships/audio" Target="../media/media1.m4a"/><Relationship Id="rId16" Type="http://schemas.microsoft.com/office/2007/relationships/hdphoto" Target="../media/hdphoto6.wdp"/><Relationship Id="rId20" Type="http://schemas.microsoft.com/office/2007/relationships/hdphoto" Target="../media/hdphoto8.wdp"/><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4.png"/><Relationship Id="rId24" Type="http://schemas.openxmlformats.org/officeDocument/2006/relationships/image" Target="../media/image12.png"/><Relationship Id="rId5" Type="http://schemas.openxmlformats.org/officeDocument/2006/relationships/image" Target="../media/image1.png"/><Relationship Id="rId15" Type="http://schemas.openxmlformats.org/officeDocument/2006/relationships/image" Target="../media/image6.png"/><Relationship Id="rId23" Type="http://schemas.openxmlformats.org/officeDocument/2006/relationships/image" Target="../media/image11.jpg"/><Relationship Id="rId10" Type="http://schemas.microsoft.com/office/2007/relationships/hdphoto" Target="../media/hdphoto3.wdp"/><Relationship Id="rId19"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3.png"/><Relationship Id="rId14" Type="http://schemas.microsoft.com/office/2007/relationships/hdphoto" Target="../media/hdphoto5.wdp"/><Relationship Id="rId22"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3.png"/><Relationship Id="rId2" Type="http://schemas.microsoft.com/office/2007/relationships/media" Target="../media/media2.m4a"/><Relationship Id="rId1" Type="http://schemas.openxmlformats.org/officeDocument/2006/relationships/themeOverride" Target="../theme/themeOverride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png"/><Relationship Id="rId11"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6.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9.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notesSlide" Target="../notesSlides/notesSlide8.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5"/>
          <p:cNvSpPr>
            <a:spLocks noGrp="1"/>
          </p:cNvSpPr>
          <p:nvPr>
            <p:ph type="ctrTitle"/>
          </p:nvPr>
        </p:nvSpPr>
        <p:spPr>
          <a:xfrm>
            <a:off x="5431585" y="3077103"/>
            <a:ext cx="5711536" cy="1019879"/>
          </a:xfrm>
        </p:spPr>
        <p:txBody>
          <a:bodyPr>
            <a:noAutofit/>
          </a:bodyPr>
          <a:lstStyle/>
          <a:p>
            <a:pPr algn="ctr">
              <a:buClr>
                <a:srgbClr val="B7D433"/>
              </a:buClr>
            </a:pPr>
            <a:r>
              <a:rPr lang="en-US" sz="5400" b="1" dirty="0">
                <a:solidFill>
                  <a:srgbClr val="861820"/>
                </a:solidFill>
              </a:rPr>
              <a:t>Nutrition 101 Part 4 </a:t>
            </a:r>
            <a:br>
              <a:rPr lang="en-US" sz="5400" b="1" dirty="0">
                <a:solidFill>
                  <a:srgbClr val="861820"/>
                </a:solidFill>
              </a:rPr>
            </a:br>
            <a:r>
              <a:rPr lang="en-US" sz="5400" b="1" dirty="0">
                <a:solidFill>
                  <a:srgbClr val="861820"/>
                </a:solidFill>
              </a:rPr>
              <a:t>The indigenous edition</a:t>
            </a:r>
            <a:endParaRPr lang="en-US" sz="5400" dirty="0">
              <a:solidFill>
                <a:srgbClr val="861820"/>
              </a:solidFill>
            </a:endParaRPr>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p:cNvCxnSpPr>
            <a:cxnSpLocks/>
            <a:stCxn id="23" idx="0"/>
          </p:cNvCxnSpPr>
          <p:nvPr/>
        </p:nvCxnSpPr>
        <p:spPr>
          <a:xfrm flipH="1">
            <a:off x="9982366" y="2591946"/>
            <a:ext cx="1723424" cy="4272575"/>
          </a:xfrm>
          <a:prstGeom prst="line">
            <a:avLst/>
          </a:prstGeom>
          <a:ln w="19050">
            <a:solidFill>
              <a:srgbClr val="72141A">
                <a:alpha val="60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H="1" flipV="1">
            <a:off x="9853127" y="-6889"/>
            <a:ext cx="1852664" cy="2619038"/>
          </a:xfrm>
          <a:prstGeom prst="line">
            <a:avLst/>
          </a:prstGeom>
          <a:ln w="19050">
            <a:solidFill>
              <a:srgbClr val="25AAE2">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H="1">
            <a:off x="9386754" y="3602038"/>
            <a:ext cx="2122943" cy="3269372"/>
          </a:xfrm>
          <a:prstGeom prst="line">
            <a:avLst/>
          </a:prstGeom>
          <a:ln w="19050">
            <a:solidFill>
              <a:srgbClr val="E27F08">
                <a:alpha val="6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H="1" flipV="1">
            <a:off x="10300996" y="-6889"/>
            <a:ext cx="998275" cy="2178589"/>
          </a:xfrm>
          <a:prstGeom prst="line">
            <a:avLst/>
          </a:prstGeom>
          <a:ln w="19050">
            <a:solidFill>
              <a:srgbClr val="72141A">
                <a:alpha val="60000"/>
              </a:srgbClr>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4702147" y="3017171"/>
            <a:ext cx="914400" cy="914400"/>
          </a:xfrm>
          <a:prstGeom prst="rect">
            <a:avLst/>
          </a:prstGeom>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4297042" y="4335903"/>
            <a:ext cx="914400" cy="914400"/>
          </a:xfrm>
          <a:prstGeom prst="rect">
            <a:avLst/>
          </a:prstGeom>
        </p:spPr>
      </p:pic>
      <p:pic>
        <p:nvPicPr>
          <p:cNvPr id="34" name="Picture 33"/>
          <p:cNvPicPr>
            <a:picLocks noChangeAspect="1"/>
          </p:cNvPicPr>
          <p:nvPr/>
        </p:nvPicPr>
        <p:blipFill>
          <a:blip r:embed="rId9" cstate="print">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1092911" y="770173"/>
            <a:ext cx="838497" cy="914400"/>
          </a:xfrm>
          <a:prstGeom prst="rect">
            <a:avLst/>
          </a:prstGeom>
        </p:spPr>
      </p:pic>
      <p:pic>
        <p:nvPicPr>
          <p:cNvPr id="35" name="Picture 34"/>
          <p:cNvPicPr>
            <a:picLocks noChangeAspect="1"/>
          </p:cNvPicPr>
          <p:nvPr/>
        </p:nvPicPr>
        <p:blipFill>
          <a:blip r:embed="rId11" cstate="print">
            <a:extLst>
              <a:ext uri="{BEBA8EAE-BF5A-486C-A8C5-ECC9F3942E4B}">
                <a14:imgProps xmlns:a14="http://schemas.microsoft.com/office/drawing/2010/main">
                  <a14:imgLayer r:embed="rId12">
                    <a14:imgEffect>
                      <a14:artisticTexturizer/>
                    </a14:imgEffect>
                  </a14:imgLayer>
                </a14:imgProps>
              </a:ext>
              <a:ext uri="{28A0092B-C50C-407E-A947-70E740481C1C}">
                <a14:useLocalDpi xmlns:a14="http://schemas.microsoft.com/office/drawing/2010/main" val="0"/>
              </a:ext>
            </a:extLst>
          </a:blip>
          <a:stretch>
            <a:fillRect/>
          </a:stretch>
        </p:blipFill>
        <p:spPr>
          <a:xfrm>
            <a:off x="258366" y="1766908"/>
            <a:ext cx="962328" cy="914400"/>
          </a:xfrm>
          <a:prstGeom prst="rect">
            <a:avLst/>
          </a:prstGeom>
        </p:spPr>
      </p:pic>
      <p:pic>
        <p:nvPicPr>
          <p:cNvPr id="36" name="Picture 35"/>
          <p:cNvPicPr>
            <a:picLocks noChangeAspect="1"/>
          </p:cNvPicPr>
          <p:nvPr/>
        </p:nvPicPr>
        <p:blipFill>
          <a:blip r:embed="rId13" cstate="print">
            <a:extLst>
              <a:ext uri="{BEBA8EAE-BF5A-486C-A8C5-ECC9F3942E4B}">
                <a14:imgProps xmlns:a14="http://schemas.microsoft.com/office/drawing/2010/main">
                  <a14:imgLayer r:embed="rId14">
                    <a14:imgEffect>
                      <a14:artisticTexturizer/>
                    </a14:imgEffect>
                  </a14:imgLayer>
                </a14:imgProps>
              </a:ext>
              <a:ext uri="{28A0092B-C50C-407E-A947-70E740481C1C}">
                <a14:useLocalDpi xmlns:a14="http://schemas.microsoft.com/office/drawing/2010/main" val="0"/>
              </a:ext>
            </a:extLst>
          </a:blip>
          <a:stretch>
            <a:fillRect/>
          </a:stretch>
        </p:blipFill>
        <p:spPr>
          <a:xfrm>
            <a:off x="4582179" y="1761456"/>
            <a:ext cx="901898" cy="914400"/>
          </a:xfrm>
          <a:prstGeom prst="rect">
            <a:avLst/>
          </a:prstGeom>
        </p:spPr>
      </p:pic>
      <p:pic>
        <p:nvPicPr>
          <p:cNvPr id="38" name="Picture 37"/>
          <p:cNvPicPr>
            <a:picLocks noChangeAspect="1"/>
          </p:cNvPicPr>
          <p:nvPr/>
        </p:nvPicPr>
        <p:blipFill>
          <a:blip r:embed="rId15" cstate="print">
            <a:extLst>
              <a:ext uri="{BEBA8EAE-BF5A-486C-A8C5-ECC9F3942E4B}">
                <a14:imgProps xmlns:a14="http://schemas.microsoft.com/office/drawing/2010/main">
                  <a14:imgLayer r:embed="rId16">
                    <a14:imgEffect>
                      <a14:artisticTexturizer/>
                    </a14:imgEffect>
                  </a14:imgLayer>
                </a14:imgProps>
              </a:ext>
              <a:ext uri="{28A0092B-C50C-407E-A947-70E740481C1C}">
                <a14:useLocalDpi xmlns:a14="http://schemas.microsoft.com/office/drawing/2010/main" val="0"/>
              </a:ext>
            </a:extLst>
          </a:blip>
          <a:stretch>
            <a:fillRect/>
          </a:stretch>
        </p:blipFill>
        <p:spPr>
          <a:xfrm>
            <a:off x="2409137" y="427469"/>
            <a:ext cx="914400" cy="914400"/>
          </a:xfrm>
          <a:prstGeom prst="rect">
            <a:avLst/>
          </a:prstGeom>
        </p:spPr>
      </p:pic>
      <p:pic>
        <p:nvPicPr>
          <p:cNvPr id="41" name="Picture 40"/>
          <p:cNvPicPr>
            <a:picLocks noChangeAspect="1"/>
          </p:cNvPicPr>
          <p:nvPr/>
        </p:nvPicPr>
        <p:blipFill>
          <a:blip r:embed="rId17" cstate="print">
            <a:extLst>
              <a:ext uri="{BEBA8EAE-BF5A-486C-A8C5-ECC9F3942E4B}">
                <a14:imgProps xmlns:a14="http://schemas.microsoft.com/office/drawing/2010/main">
                  <a14:imgLayer r:embed="rId18">
                    <a14:imgEffect>
                      <a14:artisticTexturizer/>
                    </a14:imgEffect>
                  </a14:imgLayer>
                </a14:imgProps>
              </a:ext>
              <a:ext uri="{28A0092B-C50C-407E-A947-70E740481C1C}">
                <a14:useLocalDpi xmlns:a14="http://schemas.microsoft.com/office/drawing/2010/main" val="0"/>
              </a:ext>
            </a:extLst>
          </a:blip>
          <a:stretch>
            <a:fillRect/>
          </a:stretch>
        </p:blipFill>
        <p:spPr>
          <a:xfrm>
            <a:off x="3664161" y="770173"/>
            <a:ext cx="898326" cy="914400"/>
          </a:xfrm>
          <a:prstGeom prst="rect">
            <a:avLst/>
          </a:prstGeom>
        </p:spPr>
      </p:pic>
      <p:pic>
        <p:nvPicPr>
          <p:cNvPr id="45" name="Picture 44"/>
          <p:cNvPicPr>
            <a:picLocks noChangeAspect="1"/>
          </p:cNvPicPr>
          <p:nvPr/>
        </p:nvPicPr>
        <p:blipFill>
          <a:blip r:embed="rId19">
            <a:extLst>
              <a:ext uri="{BEBA8EAE-BF5A-486C-A8C5-ECC9F3942E4B}">
                <a14:imgProps xmlns:a14="http://schemas.microsoft.com/office/drawing/2010/main">
                  <a14:imgLayer r:embed="rId20">
                    <a14:imgEffect>
                      <a14:artisticTexturizer/>
                    </a14:imgEffect>
                  </a14:imgLayer>
                </a14:imgProps>
              </a:ext>
            </a:extLst>
          </a:blip>
          <a:stretch>
            <a:fillRect/>
          </a:stretch>
        </p:blipFill>
        <p:spPr>
          <a:xfrm>
            <a:off x="2566284" y="5090006"/>
            <a:ext cx="757253" cy="914400"/>
          </a:xfrm>
          <a:prstGeom prst="rect">
            <a:avLst/>
          </a:prstGeom>
        </p:spPr>
      </p:pic>
      <p:sp>
        <p:nvSpPr>
          <p:cNvPr id="10" name="TextBox 9"/>
          <p:cNvSpPr txBox="1"/>
          <p:nvPr/>
        </p:nvSpPr>
        <p:spPr>
          <a:xfrm>
            <a:off x="5547506" y="4534149"/>
            <a:ext cx="5089436" cy="1508105"/>
          </a:xfrm>
          <a:prstGeom prst="rect">
            <a:avLst/>
          </a:prstGeom>
          <a:noFill/>
        </p:spPr>
        <p:txBody>
          <a:bodyPr wrap="square" rtlCol="0">
            <a:spAutoFit/>
          </a:bodyPr>
          <a:lstStyle/>
          <a:p>
            <a:pPr algn="ctr">
              <a:buClr>
                <a:srgbClr val="932690"/>
              </a:buClr>
            </a:pPr>
            <a:r>
              <a:rPr lang="en-US" sz="2400" dirty="0">
                <a:solidFill>
                  <a:schemeClr val="bg1"/>
                </a:solidFill>
              </a:rPr>
              <a:t>ROCKY MOUNTAIN </a:t>
            </a:r>
          </a:p>
          <a:p>
            <a:pPr algn="ctr"/>
            <a:r>
              <a:rPr lang="en-US" sz="2400" dirty="0">
                <a:solidFill>
                  <a:schemeClr val="bg1"/>
                </a:solidFill>
              </a:rPr>
              <a:t>TRIBAL LEADERS COUNCIL</a:t>
            </a:r>
          </a:p>
          <a:p>
            <a:pPr algn="ctr"/>
            <a:endParaRPr lang="en-US" sz="2400" dirty="0">
              <a:solidFill>
                <a:schemeClr val="bg1"/>
              </a:solidFill>
            </a:endParaRPr>
          </a:p>
          <a:p>
            <a:pPr algn="ctr"/>
            <a:r>
              <a:rPr lang="en-US" sz="2000" dirty="0">
                <a:solidFill>
                  <a:schemeClr val="bg1"/>
                </a:solidFill>
              </a:rPr>
              <a:t>Tribal Opioid Response Program</a:t>
            </a:r>
          </a:p>
        </p:txBody>
      </p:sp>
      <p:pic>
        <p:nvPicPr>
          <p:cNvPr id="5" name="Picture 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1502" y="1338430"/>
            <a:ext cx="3795182" cy="3795182"/>
          </a:xfrm>
          <a:prstGeom prst="rect">
            <a:avLst/>
          </a:prstGeom>
        </p:spPr>
      </p:pic>
      <p:pic>
        <p:nvPicPr>
          <p:cNvPr id="4" name="Picture 3" descr="Logo&#10;&#10;Description automatically generated">
            <a:extLst>
              <a:ext uri="{FF2B5EF4-FFF2-40B4-BE49-F238E27FC236}">
                <a16:creationId xmlns:a16="http://schemas.microsoft.com/office/drawing/2014/main" id="{AD59591E-701D-BC4C-9A9B-990497A9AFE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8366" y="3058329"/>
            <a:ext cx="945929" cy="914399"/>
          </a:xfrm>
          <a:prstGeom prst="rect">
            <a:avLst/>
          </a:prstGeom>
        </p:spPr>
      </p:pic>
      <p:pic>
        <p:nvPicPr>
          <p:cNvPr id="8" name="Picture 7" descr="A picture containing text, sign, clipart&#10;&#10;Description automatically generated">
            <a:extLst>
              <a:ext uri="{FF2B5EF4-FFF2-40B4-BE49-F238E27FC236}">
                <a16:creationId xmlns:a16="http://schemas.microsoft.com/office/drawing/2014/main" id="{789F886C-1415-7B41-A733-E03244F7DED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85409" y="4603110"/>
            <a:ext cx="707137" cy="914401"/>
          </a:xfrm>
          <a:prstGeom prst="rect">
            <a:avLst/>
          </a:prstGeom>
          <a:blipFill dpi="0" rotWithShape="1">
            <a:blip r:embed="rId24"/>
            <a:srcRect/>
            <a:tile tx="0" ty="0" sx="100000" sy="100000" flip="none" algn="tl"/>
          </a:blipFill>
        </p:spPr>
      </p:pic>
      <p:pic>
        <p:nvPicPr>
          <p:cNvPr id="12" name="Audio 11">
            <a:hlinkClick r:id="" action="ppaction://media"/>
            <a:extLst>
              <a:ext uri="{FF2B5EF4-FFF2-40B4-BE49-F238E27FC236}">
                <a16:creationId xmlns:a16="http://schemas.microsoft.com/office/drawing/2014/main" id="{DA3F8A01-74EE-4441-89AA-0423B8D1BD5F}"/>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9679862"/>
      </p:ext>
    </p:extLst>
  </p:cSld>
  <p:clrMapOvr>
    <a:masterClrMapping/>
  </p:clrMapOvr>
  <mc:AlternateContent xmlns:mc="http://schemas.openxmlformats.org/markup-compatibility/2006" xmlns:p14="http://schemas.microsoft.com/office/powerpoint/2010/main">
    <mc:Choice Requires="p14">
      <p:transition spd="slow" p14:dur="2000" advTm="15209"/>
    </mc:Choice>
    <mc:Fallback xmlns="">
      <p:transition spd="slow" advTm="15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Autofit/>
          </a:bodyPr>
          <a:lstStyle/>
          <a:p>
            <a:pPr algn="ctr"/>
            <a:r>
              <a:rPr lang="en-CA" sz="2400" b="1" dirty="0">
                <a:solidFill>
                  <a:srgbClr val="333333"/>
                </a:solidFill>
                <a:latin typeface="Calibri" panose="020F0502020204030204" pitchFamily="34" charset="0"/>
                <a:ea typeface="Calibri" panose="020F0502020204030204" pitchFamily="34" charset="0"/>
              </a:rPr>
              <a:t>O</a:t>
            </a:r>
            <a:r>
              <a:rPr lang="en-CA" sz="2400" b="1" dirty="0">
                <a:solidFill>
                  <a:srgbClr val="333333"/>
                </a:solidFill>
                <a:effectLst/>
                <a:latin typeface="Calibri" panose="020F0502020204030204" pitchFamily="34" charset="0"/>
                <a:ea typeface="Calibri" panose="020F0502020204030204" pitchFamily="34" charset="0"/>
              </a:rPr>
              <a:t>PIOID USE DISORDER CAN LEAD TO </a:t>
            </a:r>
            <a:br>
              <a:rPr lang="en-CA" sz="2400" b="1" dirty="0">
                <a:solidFill>
                  <a:srgbClr val="333333"/>
                </a:solidFill>
                <a:effectLst/>
                <a:latin typeface="Calibri" panose="020F0502020204030204" pitchFamily="34" charset="0"/>
                <a:ea typeface="Calibri" panose="020F0502020204030204" pitchFamily="34" charset="0"/>
              </a:rPr>
            </a:br>
            <a:r>
              <a:rPr lang="en-CA" sz="2400" b="1" dirty="0">
                <a:solidFill>
                  <a:srgbClr val="333333"/>
                </a:solidFill>
                <a:effectLst/>
                <a:latin typeface="Calibri" panose="020F0502020204030204" pitchFamily="34" charset="0"/>
                <a:ea typeface="Calibri" panose="020F0502020204030204" pitchFamily="34" charset="0"/>
              </a:rPr>
              <a:t>MALNUTRITION, NUTRIENT DEFICIENCIES, METABOLIC DISORDERS</a:t>
            </a:r>
            <a:endParaRPr lang="en-CA" sz="2400" dirty="0"/>
          </a:p>
        </p:txBody>
      </p:sp>
      <p:sp>
        <p:nvSpPr>
          <p:cNvPr id="3" name="Content Placeholder 2"/>
          <p:cNvSpPr>
            <a:spLocks noGrp="1"/>
          </p:cNvSpPr>
          <p:nvPr>
            <p:ph idx="1"/>
          </p:nvPr>
        </p:nvSpPr>
        <p:spPr>
          <a:xfrm>
            <a:off x="676517" y="1754157"/>
            <a:ext cx="9192381" cy="3672765"/>
          </a:xfrm>
        </p:spPr>
        <p:txBody>
          <a:bodyPr>
            <a:normAutofit/>
          </a:bodyPr>
          <a:lstStyle/>
          <a:p>
            <a:r>
              <a:rPr lang="en-CA" sz="2000" dirty="0">
                <a:solidFill>
                  <a:srgbClr val="333333"/>
                </a:solidFill>
                <a:effectLst/>
                <a:latin typeface="Calibri" panose="020F0502020204030204" pitchFamily="34" charset="0"/>
                <a:ea typeface="Calibri" panose="020F0502020204030204" pitchFamily="34" charset="0"/>
              </a:rPr>
              <a:t>Malnutrition is a general concern with substance use disorders because of inadequate nutrient intake.</a:t>
            </a:r>
          </a:p>
          <a:p>
            <a:r>
              <a:rPr lang="en-CA" dirty="0">
                <a:solidFill>
                  <a:srgbClr val="333333"/>
                </a:solidFill>
                <a:effectLst/>
                <a:latin typeface="Calibri" panose="020F0502020204030204" pitchFamily="34" charset="0"/>
                <a:ea typeface="Times New Roman" panose="02020603050405020304" pitchFamily="18" charset="0"/>
              </a:rPr>
              <a:t>Opioid use disorder has been associated with decreased levels of several micronutrients, including vitamins and minerals.</a:t>
            </a:r>
            <a:endParaRPr lang="en-CA" dirty="0">
              <a:solidFill>
                <a:srgbClr val="333333"/>
              </a:solidFill>
              <a:latin typeface="Calibri" panose="020F0502020204030204" pitchFamily="34" charset="0"/>
              <a:ea typeface="Times New Roman" panose="02020603050405020304" pitchFamily="18" charset="0"/>
            </a:endParaRPr>
          </a:p>
          <a:p>
            <a:r>
              <a:rPr lang="en-CA" dirty="0">
                <a:solidFill>
                  <a:srgbClr val="333333"/>
                </a:solidFill>
                <a:effectLst/>
                <a:latin typeface="Calibri" panose="020F0502020204030204" pitchFamily="34" charset="0"/>
                <a:ea typeface="Times New Roman" panose="02020603050405020304" pitchFamily="18" charset="0"/>
              </a:rPr>
              <a:t>Chronic opioid use can lead to deficiencies in B vitamins which can play a role in developing colon cancer and liver disease, and can lead to mental disorientation, and depression. </a:t>
            </a:r>
          </a:p>
          <a:p>
            <a:r>
              <a:rPr lang="en-CA" dirty="0">
                <a:solidFill>
                  <a:srgbClr val="333333"/>
                </a:solidFill>
                <a:effectLst/>
                <a:latin typeface="Calibri" panose="020F0502020204030204" pitchFamily="34" charset="0"/>
                <a:ea typeface="Times New Roman" panose="02020603050405020304" pitchFamily="18" charset="0"/>
              </a:rPr>
              <a:t>Protein malnutrition and reduced bone mass is also common.</a:t>
            </a:r>
            <a:r>
              <a:rPr lang="en-CA" dirty="0">
                <a:solidFill>
                  <a:srgbClr val="333333"/>
                </a:solidFill>
                <a:latin typeface="Calibri" panose="020F0502020204030204" pitchFamily="34" charset="0"/>
                <a:ea typeface="Times New Roman" panose="02020603050405020304" pitchFamily="18" charset="0"/>
              </a:rPr>
              <a:t>  </a:t>
            </a:r>
            <a:endParaRPr lang="en-CA" dirty="0">
              <a:effectLst/>
              <a:latin typeface="Times New Roman" panose="02020603050405020304" pitchFamily="18" charset="0"/>
              <a:ea typeface="Times New Roman" panose="02020603050405020304" pitchFamily="18" charset="0"/>
            </a:endParaRP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6"/>
          <a:stretch>
            <a:fillRect/>
          </a:stretch>
        </p:blipFill>
        <p:spPr>
          <a:xfrm>
            <a:off x="9881619" y="4417031"/>
            <a:ext cx="2441448" cy="2437529"/>
          </a:xfrm>
          <a:prstGeom prst="rect">
            <a:avLst/>
          </a:prstGeom>
        </p:spPr>
      </p:pic>
      <p:sp>
        <p:nvSpPr>
          <p:cNvPr id="4" name="TextBox 3">
            <a:extLst>
              <a:ext uri="{FF2B5EF4-FFF2-40B4-BE49-F238E27FC236}">
                <a16:creationId xmlns:a16="http://schemas.microsoft.com/office/drawing/2014/main" id="{4E79E0BD-F543-435B-AAA9-E315C7DB2523}"/>
              </a:ext>
            </a:extLst>
          </p:cNvPr>
          <p:cNvSpPr txBox="1"/>
          <p:nvPr/>
        </p:nvSpPr>
        <p:spPr>
          <a:xfrm>
            <a:off x="7486352" y="5332583"/>
            <a:ext cx="1871112" cy="938719"/>
          </a:xfrm>
          <a:prstGeom prst="rect">
            <a:avLst/>
          </a:prstGeom>
          <a:noFill/>
        </p:spPr>
        <p:txBody>
          <a:bodyPr wrap="square" rtlCol="0">
            <a:spAutoFit/>
          </a:bodyPr>
          <a:lstStyle/>
          <a:p>
            <a:r>
              <a:rPr lang="en-CA" sz="1400" dirty="0">
                <a:solidFill>
                  <a:srgbClr val="333333"/>
                </a:solidFill>
                <a:effectLst/>
                <a:latin typeface="Calibri" panose="020F0502020204030204" pitchFamily="34" charset="0"/>
                <a:ea typeface="Times New Roman" panose="02020603050405020304" pitchFamily="18" charset="0"/>
              </a:rPr>
              <a:t>Diet’s Role in Opioid Recovery</a:t>
            </a:r>
            <a:br>
              <a:rPr lang="en-CA" sz="1100" dirty="0">
                <a:solidFill>
                  <a:srgbClr val="333333"/>
                </a:solidFill>
                <a:effectLst/>
                <a:latin typeface="Calibri" panose="020F0502020204030204" pitchFamily="34" charset="0"/>
                <a:ea typeface="Times New Roman" panose="02020603050405020304" pitchFamily="18" charset="0"/>
              </a:rPr>
            </a:br>
            <a:r>
              <a:rPr lang="en-CA" sz="900" dirty="0">
                <a:solidFill>
                  <a:srgbClr val="333333"/>
                </a:solidFill>
                <a:effectLst/>
                <a:latin typeface="Calibri" panose="020F0502020204030204" pitchFamily="34" charset="0"/>
                <a:ea typeface="Times New Roman" panose="02020603050405020304" pitchFamily="18" charset="0"/>
              </a:rPr>
              <a:t>By Carrie Dennett, MPH, RDN, CD</a:t>
            </a:r>
            <a:br>
              <a:rPr lang="en-CA" sz="900" dirty="0">
                <a:solidFill>
                  <a:srgbClr val="333333"/>
                </a:solidFill>
                <a:effectLst/>
                <a:latin typeface="Calibri" panose="020F0502020204030204" pitchFamily="34" charset="0"/>
                <a:ea typeface="Times New Roman" panose="02020603050405020304" pitchFamily="18" charset="0"/>
              </a:rPr>
            </a:br>
            <a:r>
              <a:rPr lang="en-CA" sz="900" i="1" dirty="0">
                <a:solidFill>
                  <a:srgbClr val="333333"/>
                </a:solidFill>
                <a:effectLst/>
                <a:latin typeface="Calibri" panose="020F0502020204030204" pitchFamily="34" charset="0"/>
                <a:ea typeface="Times New Roman" panose="02020603050405020304" pitchFamily="18" charset="0"/>
              </a:rPr>
              <a:t>Today’s Dietitian</a:t>
            </a:r>
            <a:r>
              <a:rPr lang="en-CA" sz="900" i="1" dirty="0">
                <a:solidFill>
                  <a:srgbClr val="333333"/>
                </a:solidFill>
                <a:latin typeface="Calibri" panose="020F0502020204030204" pitchFamily="34" charset="0"/>
                <a:ea typeface="Times New Roman" panose="02020603050405020304" pitchFamily="18" charset="0"/>
              </a:rPr>
              <a:t>, </a:t>
            </a:r>
            <a:r>
              <a:rPr lang="en-CA" sz="900" dirty="0">
                <a:solidFill>
                  <a:srgbClr val="333333"/>
                </a:solidFill>
                <a:effectLst/>
                <a:latin typeface="Calibri" panose="020F0502020204030204" pitchFamily="34" charset="0"/>
                <a:ea typeface="Times New Roman" panose="02020603050405020304" pitchFamily="18" charset="0"/>
              </a:rPr>
              <a:t>Vol. 23, No. 1, P. 42</a:t>
            </a:r>
            <a:endParaRPr lang="en-CA" sz="900" dirty="0">
              <a:effectLs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16C762A9-4CC7-401A-A4F5-143F74994BD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97766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5085"/>
    </mc:Choice>
    <mc:Fallback xmlns="">
      <p:transition spd="slow" advTm="3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378605-470B-431A-81FE-2052E386B700}"/>
              </a:ext>
            </a:extLst>
          </p:cNvPr>
          <p:cNvPicPr>
            <a:picLocks noChangeAspect="1"/>
          </p:cNvPicPr>
          <p:nvPr/>
        </p:nvPicPr>
        <p:blipFill>
          <a:blip r:embed="rId5"/>
          <a:stretch>
            <a:fillRect/>
          </a:stretch>
        </p:blipFill>
        <p:spPr>
          <a:xfrm>
            <a:off x="5508676" y="2838210"/>
            <a:ext cx="2416486" cy="1353232"/>
          </a:xfrm>
          <a:prstGeom prst="rect">
            <a:avLst/>
          </a:prstGeom>
        </p:spPr>
      </p:pic>
      <p:pic>
        <p:nvPicPr>
          <p:cNvPr id="5" name="Picture 4">
            <a:extLst>
              <a:ext uri="{FF2B5EF4-FFF2-40B4-BE49-F238E27FC236}">
                <a16:creationId xmlns:a16="http://schemas.microsoft.com/office/drawing/2014/main" id="{B5B27222-650F-4411-9E19-DF33B790EB20}"/>
              </a:ext>
            </a:extLst>
          </p:cNvPr>
          <p:cNvPicPr>
            <a:picLocks noChangeAspect="1"/>
          </p:cNvPicPr>
          <p:nvPr/>
        </p:nvPicPr>
        <p:blipFill>
          <a:blip r:embed="rId6"/>
          <a:stretch>
            <a:fillRect/>
          </a:stretch>
        </p:blipFill>
        <p:spPr>
          <a:xfrm>
            <a:off x="7319944" y="3374303"/>
            <a:ext cx="1946404" cy="1869908"/>
          </a:xfrm>
          <a:prstGeom prst="rect">
            <a:avLst/>
          </a:prstGeom>
        </p:spPr>
      </p:pic>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lstStyle/>
          <a:p>
            <a:r>
              <a:rPr lang="en-US" b="1" dirty="0">
                <a:solidFill>
                  <a:srgbClr val="861820"/>
                </a:solidFill>
              </a:rPr>
              <a:t>What do you do if…..?</a:t>
            </a:r>
          </a:p>
        </p:txBody>
      </p:sp>
      <p:sp>
        <p:nvSpPr>
          <p:cNvPr id="3" name="Content Placeholder 2"/>
          <p:cNvSpPr>
            <a:spLocks noGrp="1"/>
          </p:cNvSpPr>
          <p:nvPr>
            <p:ph idx="1"/>
          </p:nvPr>
        </p:nvSpPr>
        <p:spPr>
          <a:xfrm>
            <a:off x="676517" y="1573181"/>
            <a:ext cx="9192381" cy="4207123"/>
          </a:xfrm>
        </p:spPr>
        <p:txBody>
          <a:bodyPr>
            <a:normAutofit/>
          </a:bodyPr>
          <a:lstStyle/>
          <a:p>
            <a:pPr>
              <a:buClr>
                <a:srgbClr val="72141A"/>
              </a:buClr>
              <a:buSzPct val="100000"/>
            </a:pPr>
            <a:r>
              <a:rPr lang="en-US" sz="2400" dirty="0">
                <a:solidFill>
                  <a:schemeClr val="bg1"/>
                </a:solidFill>
              </a:rPr>
              <a:t>Situations aren’t ideal</a:t>
            </a:r>
          </a:p>
          <a:p>
            <a:pPr>
              <a:buClr>
                <a:srgbClr val="72141A"/>
              </a:buClr>
              <a:buSzPct val="100000"/>
            </a:pPr>
            <a:r>
              <a:rPr lang="en-US" sz="2400" dirty="0">
                <a:solidFill>
                  <a:schemeClr val="bg1"/>
                </a:solidFill>
              </a:rPr>
              <a:t>Times are tough</a:t>
            </a:r>
          </a:p>
          <a:p>
            <a:pPr>
              <a:buClr>
                <a:srgbClr val="72141A"/>
              </a:buClr>
              <a:buSzPct val="100000"/>
            </a:pPr>
            <a:r>
              <a:rPr lang="en-US" sz="2400" dirty="0">
                <a:solidFill>
                  <a:schemeClr val="bg1"/>
                </a:solidFill>
              </a:rPr>
              <a:t>Money is tight</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7"/>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1582A20B-0BD8-48F5-B2C6-B8E08231608A}"/>
              </a:ext>
            </a:extLst>
          </p:cNvPr>
          <p:cNvPicPr>
            <a:picLocks noChangeAspect="1"/>
          </p:cNvPicPr>
          <p:nvPr/>
        </p:nvPicPr>
        <p:blipFill>
          <a:blip r:embed="rId8"/>
          <a:stretch>
            <a:fillRect/>
          </a:stretch>
        </p:blipFill>
        <p:spPr>
          <a:xfrm>
            <a:off x="6630831" y="1770140"/>
            <a:ext cx="2266199" cy="1604163"/>
          </a:xfrm>
          <a:prstGeom prst="rect">
            <a:avLst/>
          </a:prstGeom>
        </p:spPr>
      </p:pic>
      <p:pic>
        <p:nvPicPr>
          <p:cNvPr id="6" name="Picture 5">
            <a:extLst>
              <a:ext uri="{FF2B5EF4-FFF2-40B4-BE49-F238E27FC236}">
                <a16:creationId xmlns:a16="http://schemas.microsoft.com/office/drawing/2014/main" id="{FF75BAA2-6CB8-484E-9676-8E6F7773D1DD}"/>
              </a:ext>
            </a:extLst>
          </p:cNvPr>
          <p:cNvPicPr>
            <a:picLocks noChangeAspect="1"/>
          </p:cNvPicPr>
          <p:nvPr/>
        </p:nvPicPr>
        <p:blipFill>
          <a:blip r:embed="rId9"/>
          <a:stretch>
            <a:fillRect/>
          </a:stretch>
        </p:blipFill>
        <p:spPr>
          <a:xfrm>
            <a:off x="5189631" y="4127190"/>
            <a:ext cx="2410627" cy="1604163"/>
          </a:xfrm>
          <a:prstGeom prst="rect">
            <a:avLst/>
          </a:prstGeom>
        </p:spPr>
      </p:pic>
      <p:pic>
        <p:nvPicPr>
          <p:cNvPr id="10" name="Audio 9">
            <a:hlinkClick r:id="" action="ppaction://media"/>
            <a:extLst>
              <a:ext uri="{FF2B5EF4-FFF2-40B4-BE49-F238E27FC236}">
                <a16:creationId xmlns:a16="http://schemas.microsoft.com/office/drawing/2014/main" id="{C7AF413D-B0EC-45D0-ACD7-E89C0F3F12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78903282"/>
      </p:ext>
    </p:extLst>
  </p:cSld>
  <p:clrMapOvr>
    <a:masterClrMapping/>
  </p:clrMapOvr>
  <mc:AlternateContent xmlns:mc="http://schemas.openxmlformats.org/markup-compatibility/2006" xmlns:p14="http://schemas.microsoft.com/office/powerpoint/2010/main">
    <mc:Choice Requires="p14">
      <p:transition spd="slow" p14:dur="2000" advTm="21014"/>
    </mc:Choice>
    <mc:Fallback xmlns="">
      <p:transition spd="slow" advTm="2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BB7A37-C2B3-4B01-8D1B-0DD8A3569C5F}"/>
              </a:ext>
            </a:extLst>
          </p:cNvPr>
          <p:cNvPicPr>
            <a:picLocks noChangeAspect="1"/>
          </p:cNvPicPr>
          <p:nvPr/>
        </p:nvPicPr>
        <p:blipFill>
          <a:blip r:embed="rId5"/>
          <a:stretch>
            <a:fillRect/>
          </a:stretch>
        </p:blipFill>
        <p:spPr>
          <a:xfrm>
            <a:off x="6517194" y="3429000"/>
            <a:ext cx="2981325" cy="2143125"/>
          </a:xfrm>
          <a:prstGeom prst="rect">
            <a:avLst/>
          </a:prstGeom>
        </p:spPr>
      </p:pic>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lstStyle/>
          <a:p>
            <a:r>
              <a:rPr lang="en-US" b="1" dirty="0">
                <a:solidFill>
                  <a:srgbClr val="861820"/>
                </a:solidFill>
              </a:rPr>
              <a:t>Check resources</a:t>
            </a:r>
          </a:p>
        </p:txBody>
      </p:sp>
      <p:sp>
        <p:nvSpPr>
          <p:cNvPr id="3" name="Content Placeholder 2"/>
          <p:cNvSpPr>
            <a:spLocks noGrp="1"/>
          </p:cNvSpPr>
          <p:nvPr>
            <p:ph idx="1"/>
          </p:nvPr>
        </p:nvSpPr>
        <p:spPr>
          <a:xfrm>
            <a:off x="676517" y="1573181"/>
            <a:ext cx="9192381" cy="4207123"/>
          </a:xfrm>
        </p:spPr>
        <p:txBody>
          <a:bodyPr>
            <a:normAutofit/>
          </a:bodyPr>
          <a:lstStyle/>
          <a:p>
            <a:pPr>
              <a:buClr>
                <a:srgbClr val="72141A"/>
              </a:buClr>
              <a:buSzPct val="100000"/>
            </a:pPr>
            <a:r>
              <a:rPr lang="en-US" sz="2400" dirty="0">
                <a:solidFill>
                  <a:schemeClr val="bg1"/>
                </a:solidFill>
              </a:rPr>
              <a:t>Local food banks</a:t>
            </a:r>
          </a:p>
          <a:p>
            <a:pPr>
              <a:buClr>
                <a:srgbClr val="72141A"/>
              </a:buClr>
              <a:buSzPct val="100000"/>
            </a:pPr>
            <a:r>
              <a:rPr lang="en-US" sz="2400" dirty="0">
                <a:solidFill>
                  <a:schemeClr val="bg1"/>
                </a:solidFill>
              </a:rPr>
              <a:t>Meal programs</a:t>
            </a:r>
          </a:p>
          <a:p>
            <a:pPr>
              <a:buClr>
                <a:srgbClr val="72141A"/>
              </a:buClr>
              <a:buSzPct val="100000"/>
            </a:pPr>
            <a:r>
              <a:rPr lang="en-US" sz="2400" dirty="0">
                <a:solidFill>
                  <a:schemeClr val="bg1"/>
                </a:solidFill>
              </a:rPr>
              <a:t>Food trucks</a:t>
            </a:r>
          </a:p>
          <a:p>
            <a:pPr>
              <a:buClr>
                <a:srgbClr val="72141A"/>
              </a:buClr>
              <a:buSzPct val="100000"/>
            </a:pPr>
            <a:r>
              <a:rPr lang="en-US" sz="2400" dirty="0">
                <a:solidFill>
                  <a:schemeClr val="bg1"/>
                </a:solidFill>
              </a:rPr>
              <a:t>Discount food stores</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6"/>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296074AE-BBF3-45EA-92EA-39DDDACD0AAA}"/>
              </a:ext>
            </a:extLst>
          </p:cNvPr>
          <p:cNvPicPr>
            <a:picLocks noChangeAspect="1"/>
          </p:cNvPicPr>
          <p:nvPr/>
        </p:nvPicPr>
        <p:blipFill>
          <a:blip r:embed="rId7"/>
          <a:stretch>
            <a:fillRect/>
          </a:stretch>
        </p:blipFill>
        <p:spPr>
          <a:xfrm>
            <a:off x="5048360" y="1918363"/>
            <a:ext cx="3255968" cy="1718816"/>
          </a:xfrm>
          <a:prstGeom prst="rect">
            <a:avLst/>
          </a:prstGeom>
        </p:spPr>
      </p:pic>
      <p:pic>
        <p:nvPicPr>
          <p:cNvPr id="5" name="Picture 4">
            <a:extLst>
              <a:ext uri="{FF2B5EF4-FFF2-40B4-BE49-F238E27FC236}">
                <a16:creationId xmlns:a16="http://schemas.microsoft.com/office/drawing/2014/main" id="{28DA9321-4365-441B-8F32-1C6AD4BC3650}"/>
              </a:ext>
            </a:extLst>
          </p:cNvPr>
          <p:cNvPicPr>
            <a:picLocks noChangeAspect="1"/>
          </p:cNvPicPr>
          <p:nvPr/>
        </p:nvPicPr>
        <p:blipFill>
          <a:blip r:embed="rId8"/>
          <a:stretch>
            <a:fillRect/>
          </a:stretch>
        </p:blipFill>
        <p:spPr>
          <a:xfrm>
            <a:off x="4430038" y="3503407"/>
            <a:ext cx="2547545" cy="1945864"/>
          </a:xfrm>
          <a:prstGeom prst="rect">
            <a:avLst/>
          </a:prstGeom>
        </p:spPr>
      </p:pic>
      <p:pic>
        <p:nvPicPr>
          <p:cNvPr id="9" name="Audio 8">
            <a:hlinkClick r:id="" action="ppaction://media"/>
            <a:extLst>
              <a:ext uri="{FF2B5EF4-FFF2-40B4-BE49-F238E27FC236}">
                <a16:creationId xmlns:a16="http://schemas.microsoft.com/office/drawing/2014/main" id="{1FA0DF23-9032-444D-9C3F-7BCE342DDF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03886674"/>
      </p:ext>
    </p:extLst>
  </p:cSld>
  <p:clrMapOvr>
    <a:masterClrMapping/>
  </p:clrMapOvr>
  <mc:AlternateContent xmlns:mc="http://schemas.openxmlformats.org/markup-compatibility/2006" xmlns:p14="http://schemas.microsoft.com/office/powerpoint/2010/main">
    <mc:Choice Requires="p14">
      <p:transition spd="slow" p14:dur="2000" advTm="27445"/>
    </mc:Choice>
    <mc:Fallback xmlns="">
      <p:transition spd="slow" advTm="2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lstStyle/>
          <a:p>
            <a:r>
              <a:rPr lang="en-US" b="1" dirty="0">
                <a:solidFill>
                  <a:srgbClr val="861820"/>
                </a:solidFill>
              </a:rPr>
              <a:t>Commodities!</a:t>
            </a:r>
          </a:p>
        </p:txBody>
      </p:sp>
      <p:pic>
        <p:nvPicPr>
          <p:cNvPr id="8" name="Content Placeholder 7">
            <a:extLst>
              <a:ext uri="{FF2B5EF4-FFF2-40B4-BE49-F238E27FC236}">
                <a16:creationId xmlns:a16="http://schemas.microsoft.com/office/drawing/2014/main" id="{9A351EB8-98F5-4543-B2D3-8EAA2FB99E13}"/>
              </a:ext>
            </a:extLst>
          </p:cNvPr>
          <p:cNvPicPr>
            <a:picLocks noGrp="1" noChangeAspect="1"/>
          </p:cNvPicPr>
          <p:nvPr>
            <p:ph idx="1"/>
          </p:nvPr>
        </p:nvPicPr>
        <p:blipFill>
          <a:blip r:embed="rId5"/>
          <a:stretch>
            <a:fillRect/>
          </a:stretch>
        </p:blipFill>
        <p:spPr>
          <a:xfrm>
            <a:off x="1946277" y="1573213"/>
            <a:ext cx="7600438" cy="4805816"/>
          </a:xfrm>
        </p:spPr>
      </p:pic>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6"/>
          <a:stretch>
            <a:fillRect/>
          </a:stretch>
        </p:blipFill>
        <p:spPr>
          <a:xfrm>
            <a:off x="9881619" y="4417031"/>
            <a:ext cx="2441448" cy="2437529"/>
          </a:xfrm>
          <a:prstGeom prst="rect">
            <a:avLst/>
          </a:prstGeom>
        </p:spPr>
      </p:pic>
      <p:pic>
        <p:nvPicPr>
          <p:cNvPr id="5" name="Audio 4">
            <a:hlinkClick r:id="" action="ppaction://media"/>
            <a:extLst>
              <a:ext uri="{FF2B5EF4-FFF2-40B4-BE49-F238E27FC236}">
                <a16:creationId xmlns:a16="http://schemas.microsoft.com/office/drawing/2014/main" id="{E1354C5E-7BFF-42AF-861F-C8ABC9B4EF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52601684"/>
      </p:ext>
    </p:extLst>
  </p:cSld>
  <p:clrMapOvr>
    <a:masterClrMapping/>
  </p:clrMapOvr>
  <mc:AlternateContent xmlns:mc="http://schemas.openxmlformats.org/markup-compatibility/2006" xmlns:p14="http://schemas.microsoft.com/office/powerpoint/2010/main">
    <mc:Choice Requires="p14">
      <p:transition spd="slow" p14:dur="2000" advTm="28978"/>
    </mc:Choice>
    <mc:Fallback xmlns="">
      <p:transition spd="slow" advTm="2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8C78DE-E3D6-4318-AF0C-73F329FA8E5C}"/>
              </a:ext>
            </a:extLst>
          </p:cNvPr>
          <p:cNvPicPr>
            <a:picLocks noChangeAspect="1"/>
          </p:cNvPicPr>
          <p:nvPr/>
        </p:nvPicPr>
        <p:blipFill>
          <a:blip r:embed="rId5"/>
          <a:stretch>
            <a:fillRect/>
          </a:stretch>
        </p:blipFill>
        <p:spPr>
          <a:xfrm>
            <a:off x="3637736" y="4870059"/>
            <a:ext cx="2161484" cy="1568819"/>
          </a:xfrm>
          <a:prstGeom prst="rect">
            <a:avLst/>
          </a:prstGeom>
        </p:spPr>
      </p:pic>
      <p:pic>
        <p:nvPicPr>
          <p:cNvPr id="12" name="Picture 11">
            <a:extLst>
              <a:ext uri="{FF2B5EF4-FFF2-40B4-BE49-F238E27FC236}">
                <a16:creationId xmlns:a16="http://schemas.microsoft.com/office/drawing/2014/main" id="{85BBFF55-FDD0-46D9-A7E7-2F146D91BA6E}"/>
              </a:ext>
            </a:extLst>
          </p:cNvPr>
          <p:cNvPicPr>
            <a:picLocks noChangeAspect="1"/>
          </p:cNvPicPr>
          <p:nvPr/>
        </p:nvPicPr>
        <p:blipFill>
          <a:blip r:embed="rId6"/>
          <a:stretch>
            <a:fillRect/>
          </a:stretch>
        </p:blipFill>
        <p:spPr>
          <a:xfrm>
            <a:off x="6379682" y="5050951"/>
            <a:ext cx="2161484" cy="1610377"/>
          </a:xfrm>
          <a:prstGeom prst="rect">
            <a:avLst/>
          </a:prstGeom>
        </p:spPr>
      </p:pic>
      <p:pic>
        <p:nvPicPr>
          <p:cNvPr id="8" name="Picture 7">
            <a:extLst>
              <a:ext uri="{FF2B5EF4-FFF2-40B4-BE49-F238E27FC236}">
                <a16:creationId xmlns:a16="http://schemas.microsoft.com/office/drawing/2014/main" id="{840D63AD-E46B-4CA4-B260-F2D3D7C50D44}"/>
              </a:ext>
            </a:extLst>
          </p:cNvPr>
          <p:cNvPicPr>
            <a:picLocks noChangeAspect="1"/>
          </p:cNvPicPr>
          <p:nvPr/>
        </p:nvPicPr>
        <p:blipFill>
          <a:blip r:embed="rId7"/>
          <a:stretch>
            <a:fillRect/>
          </a:stretch>
        </p:blipFill>
        <p:spPr>
          <a:xfrm>
            <a:off x="4279846" y="1649017"/>
            <a:ext cx="2478901" cy="1765040"/>
          </a:xfrm>
          <a:prstGeom prst="rect">
            <a:avLst/>
          </a:prstGeom>
        </p:spPr>
      </p:pic>
      <p:pic>
        <p:nvPicPr>
          <p:cNvPr id="11" name="Picture 10">
            <a:extLst>
              <a:ext uri="{FF2B5EF4-FFF2-40B4-BE49-F238E27FC236}">
                <a16:creationId xmlns:a16="http://schemas.microsoft.com/office/drawing/2014/main" id="{858AC760-BD35-4068-AF14-5A34A7283573}"/>
              </a:ext>
            </a:extLst>
          </p:cNvPr>
          <p:cNvPicPr>
            <a:picLocks noChangeAspect="1"/>
          </p:cNvPicPr>
          <p:nvPr/>
        </p:nvPicPr>
        <p:blipFill>
          <a:blip r:embed="rId8"/>
          <a:stretch>
            <a:fillRect/>
          </a:stretch>
        </p:blipFill>
        <p:spPr>
          <a:xfrm>
            <a:off x="6085697" y="2158976"/>
            <a:ext cx="1932457" cy="1882263"/>
          </a:xfrm>
          <a:prstGeom prst="rect">
            <a:avLst/>
          </a:prstGeom>
        </p:spPr>
      </p:pic>
      <p:pic>
        <p:nvPicPr>
          <p:cNvPr id="10" name="Picture 9">
            <a:extLst>
              <a:ext uri="{FF2B5EF4-FFF2-40B4-BE49-F238E27FC236}">
                <a16:creationId xmlns:a16="http://schemas.microsoft.com/office/drawing/2014/main" id="{C4FA738F-275E-4FAC-A9B4-E49B5A70C951}"/>
              </a:ext>
            </a:extLst>
          </p:cNvPr>
          <p:cNvPicPr>
            <a:picLocks noChangeAspect="1"/>
          </p:cNvPicPr>
          <p:nvPr/>
        </p:nvPicPr>
        <p:blipFill>
          <a:blip r:embed="rId9"/>
          <a:stretch>
            <a:fillRect/>
          </a:stretch>
        </p:blipFill>
        <p:spPr>
          <a:xfrm>
            <a:off x="5519296" y="4046403"/>
            <a:ext cx="3362325" cy="1076325"/>
          </a:xfrm>
          <a:prstGeom prst="rect">
            <a:avLst/>
          </a:prstGeom>
        </p:spPr>
      </p:pic>
      <p:pic>
        <p:nvPicPr>
          <p:cNvPr id="7" name="Picture 6">
            <a:extLst>
              <a:ext uri="{FF2B5EF4-FFF2-40B4-BE49-F238E27FC236}">
                <a16:creationId xmlns:a16="http://schemas.microsoft.com/office/drawing/2014/main" id="{DC29E644-AF13-47AC-AFED-AC7AAF73F3C0}"/>
              </a:ext>
            </a:extLst>
          </p:cNvPr>
          <p:cNvPicPr>
            <a:picLocks noChangeAspect="1"/>
          </p:cNvPicPr>
          <p:nvPr/>
        </p:nvPicPr>
        <p:blipFill>
          <a:blip r:embed="rId10"/>
          <a:stretch>
            <a:fillRect/>
          </a:stretch>
        </p:blipFill>
        <p:spPr>
          <a:xfrm>
            <a:off x="3998471" y="3170662"/>
            <a:ext cx="1623837" cy="1765040"/>
          </a:xfrm>
          <a:prstGeom prst="rect">
            <a:avLst/>
          </a:prstGeom>
        </p:spPr>
      </p:pic>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lstStyle/>
          <a:p>
            <a:r>
              <a:rPr lang="en-US" b="1" dirty="0">
                <a:solidFill>
                  <a:srgbClr val="861820"/>
                </a:solidFill>
              </a:rPr>
              <a:t>Indigenous foods</a:t>
            </a:r>
          </a:p>
        </p:txBody>
      </p:sp>
      <p:sp>
        <p:nvSpPr>
          <p:cNvPr id="3" name="Content Placeholder 2"/>
          <p:cNvSpPr>
            <a:spLocks noGrp="1"/>
          </p:cNvSpPr>
          <p:nvPr>
            <p:ph idx="1"/>
          </p:nvPr>
        </p:nvSpPr>
        <p:spPr>
          <a:xfrm>
            <a:off x="676517" y="1573181"/>
            <a:ext cx="9192381" cy="4207123"/>
          </a:xfrm>
        </p:spPr>
        <p:txBody>
          <a:bodyPr>
            <a:normAutofit/>
          </a:bodyPr>
          <a:lstStyle/>
          <a:p>
            <a:pPr>
              <a:buClr>
                <a:srgbClr val="72141A"/>
              </a:buClr>
              <a:buSzPct val="100000"/>
            </a:pPr>
            <a:r>
              <a:rPr lang="en-US" sz="2400" dirty="0">
                <a:solidFill>
                  <a:schemeClr val="bg1"/>
                </a:solidFill>
              </a:rPr>
              <a:t>Berries</a:t>
            </a:r>
          </a:p>
          <a:p>
            <a:pPr>
              <a:buClr>
                <a:srgbClr val="72141A"/>
              </a:buClr>
              <a:buSzPct val="100000"/>
            </a:pPr>
            <a:r>
              <a:rPr lang="en-US" sz="2400" dirty="0">
                <a:solidFill>
                  <a:schemeClr val="bg1"/>
                </a:solidFill>
              </a:rPr>
              <a:t>Roots</a:t>
            </a:r>
          </a:p>
          <a:p>
            <a:pPr>
              <a:buClr>
                <a:srgbClr val="72141A"/>
              </a:buClr>
              <a:buSzPct val="100000"/>
            </a:pPr>
            <a:r>
              <a:rPr lang="en-US" sz="2400" dirty="0">
                <a:solidFill>
                  <a:schemeClr val="bg1"/>
                </a:solidFill>
              </a:rPr>
              <a:t>Game</a:t>
            </a:r>
          </a:p>
          <a:p>
            <a:pPr>
              <a:buClr>
                <a:srgbClr val="72141A"/>
              </a:buClr>
              <a:buSzPct val="100000"/>
            </a:pPr>
            <a:r>
              <a:rPr lang="en-US" sz="2400" dirty="0">
                <a:solidFill>
                  <a:schemeClr val="bg1"/>
                </a:solidFill>
              </a:rPr>
              <a:t>Dried Meat</a:t>
            </a:r>
          </a:p>
          <a:p>
            <a:pPr>
              <a:buClr>
                <a:srgbClr val="72141A"/>
              </a:buClr>
              <a:buSzPct val="100000"/>
            </a:pPr>
            <a:r>
              <a:rPr lang="en-US" sz="2400" dirty="0">
                <a:solidFill>
                  <a:schemeClr val="bg1"/>
                </a:solidFill>
              </a:rPr>
              <a:t>Plants and Herbs</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11"/>
          <a:stretch>
            <a:fillRect/>
          </a:stretch>
        </p:blipFill>
        <p:spPr>
          <a:xfrm>
            <a:off x="9881619" y="4417031"/>
            <a:ext cx="2441448" cy="2437529"/>
          </a:xfrm>
          <a:prstGeom prst="rect">
            <a:avLst/>
          </a:prstGeom>
        </p:spPr>
      </p:pic>
      <p:pic>
        <p:nvPicPr>
          <p:cNvPr id="6" name="Audio 5">
            <a:hlinkClick r:id="" action="ppaction://media"/>
            <a:extLst>
              <a:ext uri="{FF2B5EF4-FFF2-40B4-BE49-F238E27FC236}">
                <a16:creationId xmlns:a16="http://schemas.microsoft.com/office/drawing/2014/main" id="{0D5E35B4-553E-4BB4-B59A-24E9A2256AA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25977759"/>
      </p:ext>
    </p:extLst>
  </p:cSld>
  <p:clrMapOvr>
    <a:masterClrMapping/>
  </p:clrMapOvr>
  <mc:AlternateContent xmlns:mc="http://schemas.openxmlformats.org/markup-compatibility/2006" xmlns:p14="http://schemas.microsoft.com/office/powerpoint/2010/main">
    <mc:Choice Requires="p14">
      <p:transition spd="slow" p14:dur="2000" advTm="55727"/>
    </mc:Choice>
    <mc:Fallback xmlns="">
      <p:transition spd="slow" advTm="55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3" name="Picture 2">
            <a:extLst>
              <a:ext uri="{FF2B5EF4-FFF2-40B4-BE49-F238E27FC236}">
                <a16:creationId xmlns:a16="http://schemas.microsoft.com/office/drawing/2014/main" id="{2896BC1F-FFE0-4965-AD03-9BD959A73F55}"/>
              </a:ext>
            </a:extLst>
          </p:cNvPr>
          <p:cNvPicPr>
            <a:picLocks noChangeAspect="1"/>
          </p:cNvPicPr>
          <p:nvPr/>
        </p:nvPicPr>
        <p:blipFill>
          <a:blip r:embed="rId6"/>
          <a:stretch>
            <a:fillRect/>
          </a:stretch>
        </p:blipFill>
        <p:spPr>
          <a:xfrm rot="2767244">
            <a:off x="3841339" y="1591582"/>
            <a:ext cx="2918494" cy="2842360"/>
          </a:xfrm>
          <a:prstGeom prst="rect">
            <a:avLst/>
          </a:prstGeom>
        </p:spPr>
      </p:pic>
      <p:sp>
        <p:nvSpPr>
          <p:cNvPr id="48" name="Text Box 153">
            <a:extLst>
              <a:ext uri="{FF2B5EF4-FFF2-40B4-BE49-F238E27FC236}">
                <a16:creationId xmlns:a16="http://schemas.microsoft.com/office/drawing/2014/main" id="{1D123986-2CD3-46BA-96DE-BDF1AF285222}"/>
              </a:ext>
            </a:extLst>
          </p:cNvPr>
          <p:cNvSpPr txBox="1">
            <a:spLocks noChangeArrowheads="1"/>
          </p:cNvSpPr>
          <p:nvPr/>
        </p:nvSpPr>
        <p:spPr bwMode="auto">
          <a:xfrm>
            <a:off x="7294880" y="5470525"/>
            <a:ext cx="1828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dirty="0">
                <a:solidFill>
                  <a:schemeClr val="accent2"/>
                </a:solidFill>
                <a:latin typeface="+mn-lt"/>
              </a:rPr>
              <a:t>TODAY</a:t>
            </a:r>
          </a:p>
          <a:p>
            <a:pPr algn="ctr" eaLnBrk="1" hangingPunct="1">
              <a:spcBef>
                <a:spcPct val="50000"/>
              </a:spcBef>
            </a:pPr>
            <a:r>
              <a:rPr lang="en-US" altLang="en-US" sz="2000" b="1" dirty="0">
                <a:solidFill>
                  <a:schemeClr val="accent2"/>
                </a:solidFill>
                <a:latin typeface="+mn-lt"/>
              </a:rPr>
              <a:t>EMOTIONAL</a:t>
            </a:r>
            <a:endParaRPr lang="en-CA" altLang="en-US" sz="2000" b="1" dirty="0">
              <a:solidFill>
                <a:schemeClr val="accent2"/>
              </a:solidFill>
              <a:latin typeface="+mn-lt"/>
            </a:endParaRPr>
          </a:p>
        </p:txBody>
      </p:sp>
      <p:sp>
        <p:nvSpPr>
          <p:cNvPr id="49" name="Text Box 154">
            <a:extLst>
              <a:ext uri="{FF2B5EF4-FFF2-40B4-BE49-F238E27FC236}">
                <a16:creationId xmlns:a16="http://schemas.microsoft.com/office/drawing/2014/main" id="{9C917C40-9B0B-4050-836C-EFB18BFBCCCC}"/>
              </a:ext>
            </a:extLst>
          </p:cNvPr>
          <p:cNvSpPr txBox="1">
            <a:spLocks noChangeArrowheads="1"/>
          </p:cNvSpPr>
          <p:nvPr/>
        </p:nvSpPr>
        <p:spPr bwMode="auto">
          <a:xfrm>
            <a:off x="1198880" y="5394325"/>
            <a:ext cx="2514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dirty="0">
                <a:solidFill>
                  <a:schemeClr val="accent2"/>
                </a:solidFill>
                <a:latin typeface="+mj-lt"/>
              </a:rPr>
              <a:t>TOMORROW</a:t>
            </a:r>
            <a:endParaRPr lang="en-CA" altLang="en-US" sz="2000" b="1" dirty="0">
              <a:solidFill>
                <a:schemeClr val="accent2"/>
              </a:solidFill>
              <a:latin typeface="+mj-lt"/>
            </a:endParaRPr>
          </a:p>
          <a:p>
            <a:pPr algn="ctr" eaLnBrk="1" hangingPunct="1">
              <a:spcBef>
                <a:spcPct val="50000"/>
              </a:spcBef>
            </a:pPr>
            <a:r>
              <a:rPr lang="en-CA" altLang="en-US" sz="2000" b="1" dirty="0">
                <a:solidFill>
                  <a:schemeClr val="accent2"/>
                </a:solidFill>
                <a:latin typeface="+mj-lt"/>
              </a:rPr>
              <a:t>INTELLECTUAL</a:t>
            </a:r>
          </a:p>
        </p:txBody>
      </p:sp>
      <p:sp>
        <p:nvSpPr>
          <p:cNvPr id="50" name="Oval 161">
            <a:extLst>
              <a:ext uri="{FF2B5EF4-FFF2-40B4-BE49-F238E27FC236}">
                <a16:creationId xmlns:a16="http://schemas.microsoft.com/office/drawing/2014/main" id="{BA439065-7860-436C-A7B9-1CBF0B237F0F}"/>
              </a:ext>
            </a:extLst>
          </p:cNvPr>
          <p:cNvSpPr>
            <a:spLocks noChangeArrowheads="1"/>
          </p:cNvSpPr>
          <p:nvPr/>
        </p:nvSpPr>
        <p:spPr bwMode="auto">
          <a:xfrm>
            <a:off x="2920436" y="1617517"/>
            <a:ext cx="573727" cy="559024"/>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b="1">
              <a:solidFill>
                <a:schemeClr val="bg1"/>
              </a:solidFill>
            </a:endParaRPr>
          </a:p>
        </p:txBody>
      </p:sp>
      <p:sp>
        <p:nvSpPr>
          <p:cNvPr id="51" name="Text Box 162">
            <a:extLst>
              <a:ext uri="{FF2B5EF4-FFF2-40B4-BE49-F238E27FC236}">
                <a16:creationId xmlns:a16="http://schemas.microsoft.com/office/drawing/2014/main" id="{63735219-F12A-4DEE-BE61-17A774CD9082}"/>
              </a:ext>
            </a:extLst>
          </p:cNvPr>
          <p:cNvSpPr txBox="1">
            <a:spLocks noChangeArrowheads="1"/>
          </p:cNvSpPr>
          <p:nvPr/>
        </p:nvSpPr>
        <p:spPr bwMode="auto">
          <a:xfrm>
            <a:off x="2000584" y="2277311"/>
            <a:ext cx="1035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b="1" dirty="0">
                <a:solidFill>
                  <a:schemeClr val="accent2"/>
                </a:solidFill>
                <a:latin typeface="+mn-lt"/>
              </a:rPr>
              <a:t>Eternal</a:t>
            </a:r>
          </a:p>
        </p:txBody>
      </p:sp>
      <p:sp>
        <p:nvSpPr>
          <p:cNvPr id="52" name="Text Box 163">
            <a:extLst>
              <a:ext uri="{FF2B5EF4-FFF2-40B4-BE49-F238E27FC236}">
                <a16:creationId xmlns:a16="http://schemas.microsoft.com/office/drawing/2014/main" id="{E575D0E9-E647-44E0-9027-B94EE3032D8E}"/>
              </a:ext>
            </a:extLst>
          </p:cNvPr>
          <p:cNvSpPr txBox="1">
            <a:spLocks noChangeArrowheads="1"/>
          </p:cNvSpPr>
          <p:nvPr/>
        </p:nvSpPr>
        <p:spPr bwMode="auto">
          <a:xfrm>
            <a:off x="1580166" y="2513265"/>
            <a:ext cx="14975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b="1" dirty="0">
                <a:solidFill>
                  <a:schemeClr val="accent2"/>
                </a:solidFill>
                <a:latin typeface="+mn-lt"/>
              </a:rPr>
              <a:t>Wholeness</a:t>
            </a:r>
          </a:p>
        </p:txBody>
      </p:sp>
      <p:sp>
        <p:nvSpPr>
          <p:cNvPr id="53" name="Text Box 164">
            <a:extLst>
              <a:ext uri="{FF2B5EF4-FFF2-40B4-BE49-F238E27FC236}">
                <a16:creationId xmlns:a16="http://schemas.microsoft.com/office/drawing/2014/main" id="{00E0A9CC-B7FD-4694-A625-9FE3564CC5B0}"/>
              </a:ext>
            </a:extLst>
          </p:cNvPr>
          <p:cNvSpPr txBox="1">
            <a:spLocks noChangeArrowheads="1"/>
          </p:cNvSpPr>
          <p:nvPr/>
        </p:nvSpPr>
        <p:spPr bwMode="auto">
          <a:xfrm>
            <a:off x="1838607" y="2828245"/>
            <a:ext cx="15344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b="1" dirty="0">
                <a:solidFill>
                  <a:schemeClr val="accent2"/>
                </a:solidFill>
                <a:latin typeface="+mn-lt"/>
              </a:rPr>
              <a:t>Cyclical</a:t>
            </a:r>
          </a:p>
        </p:txBody>
      </p:sp>
      <p:sp>
        <p:nvSpPr>
          <p:cNvPr id="54" name="Oval 166">
            <a:extLst>
              <a:ext uri="{FF2B5EF4-FFF2-40B4-BE49-F238E27FC236}">
                <a16:creationId xmlns:a16="http://schemas.microsoft.com/office/drawing/2014/main" id="{C9479B25-A647-46D3-854F-965E9599E2FD}"/>
              </a:ext>
            </a:extLst>
          </p:cNvPr>
          <p:cNvSpPr>
            <a:spLocks noChangeArrowheads="1"/>
          </p:cNvSpPr>
          <p:nvPr/>
        </p:nvSpPr>
        <p:spPr bwMode="auto">
          <a:xfrm>
            <a:off x="7635240" y="1981200"/>
            <a:ext cx="228600" cy="22860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b="1">
              <a:solidFill>
                <a:schemeClr val="bg1"/>
              </a:solidFill>
            </a:endParaRPr>
          </a:p>
        </p:txBody>
      </p:sp>
      <p:sp>
        <p:nvSpPr>
          <p:cNvPr id="55" name="Oval 167">
            <a:extLst>
              <a:ext uri="{FF2B5EF4-FFF2-40B4-BE49-F238E27FC236}">
                <a16:creationId xmlns:a16="http://schemas.microsoft.com/office/drawing/2014/main" id="{FD80C998-622D-43D7-8C48-11D34E9F2419}"/>
              </a:ext>
            </a:extLst>
          </p:cNvPr>
          <p:cNvSpPr>
            <a:spLocks noChangeArrowheads="1"/>
          </p:cNvSpPr>
          <p:nvPr/>
        </p:nvSpPr>
        <p:spPr bwMode="auto">
          <a:xfrm>
            <a:off x="7940040" y="1981200"/>
            <a:ext cx="228600" cy="2286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b="1">
              <a:solidFill>
                <a:schemeClr val="bg1"/>
              </a:solidFill>
            </a:endParaRPr>
          </a:p>
        </p:txBody>
      </p:sp>
      <p:sp>
        <p:nvSpPr>
          <p:cNvPr id="56" name="Oval 168">
            <a:extLst>
              <a:ext uri="{FF2B5EF4-FFF2-40B4-BE49-F238E27FC236}">
                <a16:creationId xmlns:a16="http://schemas.microsoft.com/office/drawing/2014/main" id="{BEDD1509-8FE5-45DE-8315-8D7C945BB9DB}"/>
              </a:ext>
            </a:extLst>
          </p:cNvPr>
          <p:cNvSpPr>
            <a:spLocks noChangeArrowheads="1"/>
          </p:cNvSpPr>
          <p:nvPr/>
        </p:nvSpPr>
        <p:spPr bwMode="auto">
          <a:xfrm>
            <a:off x="8662663" y="1987898"/>
            <a:ext cx="228600" cy="228600"/>
          </a:xfrm>
          <a:prstGeom prst="ellipse">
            <a:avLst/>
          </a:prstGeom>
          <a:solidFill>
            <a:schemeClr val="tx1"/>
          </a:solidFill>
          <a:ln w="9525">
            <a:solidFill>
              <a:schemeClr val="bg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b="1">
              <a:solidFill>
                <a:schemeClr val="bg1"/>
              </a:solidFill>
            </a:endParaRPr>
          </a:p>
        </p:txBody>
      </p:sp>
      <p:sp>
        <p:nvSpPr>
          <p:cNvPr id="57" name="Oval 169">
            <a:extLst>
              <a:ext uri="{FF2B5EF4-FFF2-40B4-BE49-F238E27FC236}">
                <a16:creationId xmlns:a16="http://schemas.microsoft.com/office/drawing/2014/main" id="{91B1E851-78C5-4795-8400-AD2F64FCD535}"/>
              </a:ext>
            </a:extLst>
          </p:cNvPr>
          <p:cNvSpPr>
            <a:spLocks noChangeArrowheads="1"/>
          </p:cNvSpPr>
          <p:nvPr/>
        </p:nvSpPr>
        <p:spPr bwMode="auto">
          <a:xfrm>
            <a:off x="8283191" y="1996440"/>
            <a:ext cx="228600" cy="22860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b="1">
              <a:solidFill>
                <a:schemeClr val="bg1"/>
              </a:solidFill>
            </a:endParaRPr>
          </a:p>
        </p:txBody>
      </p:sp>
      <p:sp>
        <p:nvSpPr>
          <p:cNvPr id="58" name="Text Box 170">
            <a:extLst>
              <a:ext uri="{FF2B5EF4-FFF2-40B4-BE49-F238E27FC236}">
                <a16:creationId xmlns:a16="http://schemas.microsoft.com/office/drawing/2014/main" id="{259194E6-C8BD-44F2-BE67-3627FCE6B8C0}"/>
              </a:ext>
            </a:extLst>
          </p:cNvPr>
          <p:cNvSpPr txBox="1">
            <a:spLocks noChangeArrowheads="1"/>
          </p:cNvSpPr>
          <p:nvPr/>
        </p:nvSpPr>
        <p:spPr bwMode="auto">
          <a:xfrm>
            <a:off x="7598093" y="2270125"/>
            <a:ext cx="24721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b="1" dirty="0">
                <a:solidFill>
                  <a:schemeClr val="accent2"/>
                </a:solidFill>
                <a:latin typeface="+mn-lt"/>
              </a:rPr>
              <a:t>Four Colors</a:t>
            </a:r>
          </a:p>
          <a:p>
            <a:pPr eaLnBrk="1" hangingPunct="1"/>
            <a:r>
              <a:rPr lang="en-US" altLang="en-US" sz="2000" b="1" dirty="0">
                <a:solidFill>
                  <a:schemeClr val="accent2"/>
                </a:solidFill>
                <a:latin typeface="+mn-lt"/>
              </a:rPr>
              <a:t>Four Races of Man</a:t>
            </a:r>
          </a:p>
          <a:p>
            <a:pPr eaLnBrk="1" hangingPunct="1"/>
            <a:r>
              <a:rPr lang="en-US" altLang="en-US" sz="2000" b="1" dirty="0">
                <a:solidFill>
                  <a:schemeClr val="accent2"/>
                </a:solidFill>
                <a:latin typeface="+mn-lt"/>
              </a:rPr>
              <a:t>Many Gifts of Man</a:t>
            </a:r>
          </a:p>
        </p:txBody>
      </p:sp>
      <p:sp>
        <p:nvSpPr>
          <p:cNvPr id="59" name="Text Box 173">
            <a:extLst>
              <a:ext uri="{FF2B5EF4-FFF2-40B4-BE49-F238E27FC236}">
                <a16:creationId xmlns:a16="http://schemas.microsoft.com/office/drawing/2014/main" id="{84DF0518-B96B-4CE5-8603-5A22B52A8EDA}"/>
              </a:ext>
            </a:extLst>
          </p:cNvPr>
          <p:cNvSpPr txBox="1">
            <a:spLocks noChangeArrowheads="1"/>
          </p:cNvSpPr>
          <p:nvPr/>
        </p:nvSpPr>
        <p:spPr bwMode="auto">
          <a:xfrm>
            <a:off x="7523480" y="1127125"/>
            <a:ext cx="1600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dirty="0">
                <a:solidFill>
                  <a:schemeClr val="accent2"/>
                </a:solidFill>
                <a:latin typeface="+mn-lt"/>
              </a:rPr>
              <a:t>PAST</a:t>
            </a:r>
          </a:p>
          <a:p>
            <a:pPr algn="ctr" eaLnBrk="1" hangingPunct="1">
              <a:spcBef>
                <a:spcPct val="50000"/>
              </a:spcBef>
            </a:pPr>
            <a:r>
              <a:rPr lang="en-US" altLang="en-US" sz="2000" b="1" dirty="0">
                <a:solidFill>
                  <a:schemeClr val="accent2"/>
                </a:solidFill>
                <a:latin typeface="+mn-lt"/>
              </a:rPr>
              <a:t>PHYSICAL</a:t>
            </a:r>
            <a:endParaRPr lang="en-CA" altLang="en-US" sz="2000" b="1" dirty="0">
              <a:solidFill>
                <a:schemeClr val="accent2"/>
              </a:solidFill>
              <a:latin typeface="+mn-lt"/>
            </a:endParaRPr>
          </a:p>
        </p:txBody>
      </p:sp>
      <p:sp>
        <p:nvSpPr>
          <p:cNvPr id="60" name="Oval 174">
            <a:extLst>
              <a:ext uri="{FF2B5EF4-FFF2-40B4-BE49-F238E27FC236}">
                <a16:creationId xmlns:a16="http://schemas.microsoft.com/office/drawing/2014/main" id="{7D56D901-1E29-4044-83EA-AD1A504ECBB7}"/>
              </a:ext>
            </a:extLst>
          </p:cNvPr>
          <p:cNvSpPr>
            <a:spLocks noChangeArrowheads="1"/>
          </p:cNvSpPr>
          <p:nvPr/>
        </p:nvSpPr>
        <p:spPr bwMode="auto">
          <a:xfrm>
            <a:off x="7406640" y="3810000"/>
            <a:ext cx="304800" cy="304800"/>
          </a:xfrm>
          <a:prstGeom prst="ellipse">
            <a:avLst/>
          </a:prstGeom>
          <a:solidFill>
            <a:schemeClr val="accent1">
              <a:lumMod val="60000"/>
              <a:lumOff val="40000"/>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b="1">
              <a:solidFill>
                <a:schemeClr val="bg1"/>
              </a:solidFill>
            </a:endParaRPr>
          </a:p>
        </p:txBody>
      </p:sp>
      <p:sp>
        <p:nvSpPr>
          <p:cNvPr id="61" name="Text Box 175">
            <a:extLst>
              <a:ext uri="{FF2B5EF4-FFF2-40B4-BE49-F238E27FC236}">
                <a16:creationId xmlns:a16="http://schemas.microsoft.com/office/drawing/2014/main" id="{EFB827DC-5084-434F-BD2F-D87CE1FB8DB3}"/>
              </a:ext>
            </a:extLst>
          </p:cNvPr>
          <p:cNvSpPr txBox="1">
            <a:spLocks noChangeArrowheads="1"/>
          </p:cNvSpPr>
          <p:nvPr/>
        </p:nvSpPr>
        <p:spPr bwMode="auto">
          <a:xfrm>
            <a:off x="7787640" y="3733800"/>
            <a:ext cx="2064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b="1" dirty="0">
                <a:solidFill>
                  <a:schemeClr val="accent2"/>
                </a:solidFill>
                <a:latin typeface="+mn-lt"/>
              </a:rPr>
              <a:t>Spiritual Center</a:t>
            </a:r>
          </a:p>
        </p:txBody>
      </p:sp>
      <p:sp>
        <p:nvSpPr>
          <p:cNvPr id="62" name="Oval 176">
            <a:extLst>
              <a:ext uri="{FF2B5EF4-FFF2-40B4-BE49-F238E27FC236}">
                <a16:creationId xmlns:a16="http://schemas.microsoft.com/office/drawing/2014/main" id="{EA3C0EA4-5F4F-48D6-9CFF-5E1B9A7F426F}"/>
              </a:ext>
            </a:extLst>
          </p:cNvPr>
          <p:cNvSpPr>
            <a:spLocks noChangeArrowheads="1"/>
          </p:cNvSpPr>
          <p:nvPr/>
        </p:nvSpPr>
        <p:spPr bwMode="auto">
          <a:xfrm>
            <a:off x="7438390" y="4179888"/>
            <a:ext cx="304800" cy="304800"/>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b="1">
              <a:solidFill>
                <a:schemeClr val="bg1"/>
              </a:solidFill>
            </a:endParaRPr>
          </a:p>
        </p:txBody>
      </p:sp>
      <p:sp>
        <p:nvSpPr>
          <p:cNvPr id="63" name="Text Box 177">
            <a:extLst>
              <a:ext uri="{FF2B5EF4-FFF2-40B4-BE49-F238E27FC236}">
                <a16:creationId xmlns:a16="http://schemas.microsoft.com/office/drawing/2014/main" id="{678CA178-285E-4740-A6D7-3837B5E10849}"/>
              </a:ext>
            </a:extLst>
          </p:cNvPr>
          <p:cNvSpPr txBox="1">
            <a:spLocks noChangeArrowheads="1"/>
          </p:cNvSpPr>
          <p:nvPr/>
        </p:nvSpPr>
        <p:spPr bwMode="auto">
          <a:xfrm>
            <a:off x="7786053" y="4175125"/>
            <a:ext cx="2143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b="1" dirty="0">
                <a:solidFill>
                  <a:schemeClr val="accent2"/>
                </a:solidFill>
                <a:latin typeface="+mn-lt"/>
              </a:rPr>
              <a:t>Spiritual Binding</a:t>
            </a:r>
          </a:p>
        </p:txBody>
      </p:sp>
      <p:sp>
        <p:nvSpPr>
          <p:cNvPr id="67" name="Text Box 165">
            <a:extLst>
              <a:ext uri="{FF2B5EF4-FFF2-40B4-BE49-F238E27FC236}">
                <a16:creationId xmlns:a16="http://schemas.microsoft.com/office/drawing/2014/main" id="{47AA44D9-EA20-4B8E-B4F2-EAE3BA4B559D}"/>
              </a:ext>
            </a:extLst>
          </p:cNvPr>
          <p:cNvSpPr txBox="1">
            <a:spLocks noChangeArrowheads="1"/>
          </p:cNvSpPr>
          <p:nvPr/>
        </p:nvSpPr>
        <p:spPr bwMode="auto">
          <a:xfrm>
            <a:off x="1372184" y="1217583"/>
            <a:ext cx="1828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dirty="0">
                <a:solidFill>
                  <a:schemeClr val="accent2"/>
                </a:solidFill>
                <a:latin typeface="+mn-lt"/>
              </a:rPr>
              <a:t>FUTURE</a:t>
            </a:r>
          </a:p>
          <a:p>
            <a:pPr algn="ctr" eaLnBrk="1" hangingPunct="1">
              <a:spcBef>
                <a:spcPct val="50000"/>
              </a:spcBef>
            </a:pPr>
            <a:r>
              <a:rPr lang="en-US" altLang="en-US" sz="2000" b="1" dirty="0">
                <a:solidFill>
                  <a:schemeClr val="accent2"/>
                </a:solidFill>
                <a:latin typeface="+mn-lt"/>
              </a:rPr>
              <a:t>SOCIAL</a:t>
            </a:r>
            <a:endParaRPr lang="en-CA" altLang="en-US" sz="2000" b="1" dirty="0">
              <a:solidFill>
                <a:schemeClr val="accent2"/>
              </a:solidFill>
              <a:latin typeface="+mn-lt"/>
            </a:endParaRPr>
          </a:p>
        </p:txBody>
      </p:sp>
      <p:sp>
        <p:nvSpPr>
          <p:cNvPr id="7" name="Oval 6">
            <a:extLst>
              <a:ext uri="{FF2B5EF4-FFF2-40B4-BE49-F238E27FC236}">
                <a16:creationId xmlns:a16="http://schemas.microsoft.com/office/drawing/2014/main" id="{4550666C-1091-44DA-A2E7-D9458BE30158}"/>
              </a:ext>
            </a:extLst>
          </p:cNvPr>
          <p:cNvSpPr/>
          <p:nvPr/>
        </p:nvSpPr>
        <p:spPr>
          <a:xfrm>
            <a:off x="3721255" y="1411922"/>
            <a:ext cx="3171169" cy="3171169"/>
          </a:xfrm>
          <a:prstGeom prst="ellipse">
            <a:avLst/>
          </a:prstGeom>
          <a:noFill/>
          <a:ln w="3810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8" name="Oval 67">
            <a:extLst>
              <a:ext uri="{FF2B5EF4-FFF2-40B4-BE49-F238E27FC236}">
                <a16:creationId xmlns:a16="http://schemas.microsoft.com/office/drawing/2014/main" id="{915FD487-091E-4695-859E-3C61AD2782B9}"/>
              </a:ext>
            </a:extLst>
          </p:cNvPr>
          <p:cNvSpPr/>
          <p:nvPr/>
        </p:nvSpPr>
        <p:spPr>
          <a:xfrm>
            <a:off x="3538374" y="1213434"/>
            <a:ext cx="3619345" cy="3603338"/>
          </a:xfrm>
          <a:prstGeom prst="ellipse">
            <a:avLst/>
          </a:prstGeom>
          <a:noFill/>
          <a:ln w="3175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9" name="Rectangle 149">
            <a:extLst>
              <a:ext uri="{FF2B5EF4-FFF2-40B4-BE49-F238E27FC236}">
                <a16:creationId xmlns:a16="http://schemas.microsoft.com/office/drawing/2014/main" id="{3397AEEE-14F6-45AE-9949-F5A1F3A854A9}"/>
              </a:ext>
            </a:extLst>
          </p:cNvPr>
          <p:cNvSpPr>
            <a:spLocks noChangeArrowheads="1"/>
          </p:cNvSpPr>
          <p:nvPr/>
        </p:nvSpPr>
        <p:spPr bwMode="auto">
          <a:xfrm>
            <a:off x="538824" y="-47944"/>
            <a:ext cx="7972967" cy="97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50000"/>
              </a:lnSpc>
            </a:pPr>
            <a:r>
              <a:rPr lang="en-US" altLang="en-US" sz="3600" b="1" dirty="0">
                <a:solidFill>
                  <a:schemeClr val="accent2"/>
                </a:solidFill>
                <a:latin typeface="Century Gothic" panose="020B0502020202020204" pitchFamily="34" charset="0"/>
              </a:rPr>
              <a:t>THE MEDICINE WHEEL</a:t>
            </a:r>
            <a:r>
              <a:rPr lang="en-US" altLang="en-US" b="1" dirty="0">
                <a:solidFill>
                  <a:schemeClr val="accent2"/>
                </a:solidFill>
                <a:latin typeface="Century Gothic" panose="020B0502020202020204" pitchFamily="34" charset="0"/>
              </a:rPr>
              <a:t> </a:t>
            </a:r>
          </a:p>
        </p:txBody>
      </p:sp>
      <p:sp>
        <p:nvSpPr>
          <p:cNvPr id="70" name="Text Box 181">
            <a:extLst>
              <a:ext uri="{FF2B5EF4-FFF2-40B4-BE49-F238E27FC236}">
                <a16:creationId xmlns:a16="http://schemas.microsoft.com/office/drawing/2014/main" id="{0B655714-4450-4864-AE56-CD925456172C}"/>
              </a:ext>
            </a:extLst>
          </p:cNvPr>
          <p:cNvSpPr txBox="1">
            <a:spLocks noChangeArrowheads="1"/>
          </p:cNvSpPr>
          <p:nvPr/>
        </p:nvSpPr>
        <p:spPr bwMode="auto">
          <a:xfrm>
            <a:off x="3961415" y="4693107"/>
            <a:ext cx="2765425"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dirty="0">
                <a:solidFill>
                  <a:schemeClr val="accent2"/>
                </a:solidFill>
                <a:latin typeface="+mn-lt"/>
              </a:rPr>
              <a:t>Harmony &amp; Balance</a:t>
            </a:r>
          </a:p>
          <a:p>
            <a:pPr algn="ctr" eaLnBrk="1" hangingPunct="1">
              <a:spcBef>
                <a:spcPct val="50000"/>
              </a:spcBef>
            </a:pPr>
            <a:r>
              <a:rPr lang="en-US" altLang="en-US" sz="2000" b="1" dirty="0">
                <a:solidFill>
                  <a:schemeClr val="accent2"/>
                </a:solidFill>
                <a:latin typeface="+mn-lt"/>
              </a:rPr>
              <a:t>Interconnectedness</a:t>
            </a:r>
          </a:p>
          <a:p>
            <a:pPr algn="ctr" eaLnBrk="1" hangingPunct="1">
              <a:spcBef>
                <a:spcPct val="50000"/>
              </a:spcBef>
            </a:pPr>
            <a:r>
              <a:rPr lang="en-US" altLang="en-US" sz="2000" b="1" dirty="0">
                <a:solidFill>
                  <a:schemeClr val="accent2"/>
                </a:solidFill>
                <a:latin typeface="+mn-lt"/>
              </a:rPr>
              <a:t>Holistic Approach</a:t>
            </a:r>
          </a:p>
          <a:p>
            <a:pPr algn="ctr" eaLnBrk="1" hangingPunct="1">
              <a:spcBef>
                <a:spcPct val="50000"/>
              </a:spcBef>
            </a:pPr>
            <a:r>
              <a:rPr lang="en-US" altLang="en-US" sz="2000" b="1" dirty="0">
                <a:solidFill>
                  <a:schemeClr val="accent2"/>
                </a:solidFill>
                <a:latin typeface="+mn-lt"/>
              </a:rPr>
              <a:t>Stages of Development</a:t>
            </a:r>
            <a:endParaRPr lang="en-CA" altLang="en-US" sz="2000" b="1" dirty="0">
              <a:solidFill>
                <a:schemeClr val="accent2"/>
              </a:solidFill>
              <a:latin typeface="+mn-lt"/>
            </a:endParaRPr>
          </a:p>
        </p:txBody>
      </p:sp>
      <p:sp>
        <p:nvSpPr>
          <p:cNvPr id="71" name="Line 178">
            <a:extLst>
              <a:ext uri="{FF2B5EF4-FFF2-40B4-BE49-F238E27FC236}">
                <a16:creationId xmlns:a16="http://schemas.microsoft.com/office/drawing/2014/main" id="{7F7AA933-0A87-4A9E-A4A8-8318BDC5F1E3}"/>
              </a:ext>
            </a:extLst>
          </p:cNvPr>
          <p:cNvSpPr>
            <a:spLocks noChangeShapeType="1"/>
          </p:cNvSpPr>
          <p:nvPr/>
        </p:nvSpPr>
        <p:spPr bwMode="auto">
          <a:xfrm>
            <a:off x="3629554" y="3749817"/>
            <a:ext cx="27151" cy="6096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CA" b="1">
              <a:solidFill>
                <a:schemeClr val="bg1"/>
              </a:solidFill>
            </a:endParaRPr>
          </a:p>
        </p:txBody>
      </p:sp>
      <p:sp>
        <p:nvSpPr>
          <p:cNvPr id="72" name="Line 179">
            <a:extLst>
              <a:ext uri="{FF2B5EF4-FFF2-40B4-BE49-F238E27FC236}">
                <a16:creationId xmlns:a16="http://schemas.microsoft.com/office/drawing/2014/main" id="{82D5839B-CBCA-4935-BAFA-C9C652846047}"/>
              </a:ext>
            </a:extLst>
          </p:cNvPr>
          <p:cNvSpPr>
            <a:spLocks noChangeShapeType="1"/>
          </p:cNvSpPr>
          <p:nvPr/>
        </p:nvSpPr>
        <p:spPr bwMode="auto">
          <a:xfrm flipV="1">
            <a:off x="3336671" y="4037215"/>
            <a:ext cx="603536" cy="3480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CA" b="1">
              <a:solidFill>
                <a:schemeClr val="bg1"/>
              </a:solidFill>
            </a:endParaRPr>
          </a:p>
        </p:txBody>
      </p:sp>
      <p:sp>
        <p:nvSpPr>
          <p:cNvPr id="73" name="Text Box 180">
            <a:extLst>
              <a:ext uri="{FF2B5EF4-FFF2-40B4-BE49-F238E27FC236}">
                <a16:creationId xmlns:a16="http://schemas.microsoft.com/office/drawing/2014/main" id="{A8FC02B1-C809-40DF-A34A-D0D86A1CA4A3}"/>
              </a:ext>
            </a:extLst>
          </p:cNvPr>
          <p:cNvSpPr txBox="1">
            <a:spLocks noChangeArrowheads="1"/>
          </p:cNvSpPr>
          <p:nvPr/>
        </p:nvSpPr>
        <p:spPr bwMode="auto">
          <a:xfrm>
            <a:off x="1028566" y="3677444"/>
            <a:ext cx="23310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2000" b="1" dirty="0">
                <a:solidFill>
                  <a:schemeClr val="accent2"/>
                </a:solidFill>
                <a:latin typeface="+mn-lt"/>
              </a:rPr>
              <a:t>       Universality</a:t>
            </a:r>
          </a:p>
          <a:p>
            <a:pPr algn="r" eaLnBrk="1" hangingPunct="1"/>
            <a:r>
              <a:rPr lang="en-US" altLang="en-US" sz="2000" b="1" dirty="0">
                <a:solidFill>
                  <a:schemeClr val="accent2"/>
                </a:solidFill>
                <a:latin typeface="+mn-lt"/>
              </a:rPr>
              <a:t>Four Directions</a:t>
            </a:r>
          </a:p>
          <a:p>
            <a:pPr algn="r" eaLnBrk="1" hangingPunct="1"/>
            <a:r>
              <a:rPr lang="en-US" altLang="en-US" sz="2000" b="1" dirty="0">
                <a:solidFill>
                  <a:schemeClr val="accent2"/>
                </a:solidFill>
                <a:latin typeface="+mn-lt"/>
              </a:rPr>
              <a:t>Vibrant Pathways</a:t>
            </a:r>
          </a:p>
        </p:txBody>
      </p:sp>
      <p:sp>
        <p:nvSpPr>
          <p:cNvPr id="74" name="Oval 171">
            <a:extLst>
              <a:ext uri="{FF2B5EF4-FFF2-40B4-BE49-F238E27FC236}">
                <a16:creationId xmlns:a16="http://schemas.microsoft.com/office/drawing/2014/main" id="{43E1E190-2444-442A-AC01-8DBA59AD555D}"/>
              </a:ext>
            </a:extLst>
          </p:cNvPr>
          <p:cNvSpPr>
            <a:spLocks noChangeArrowheads="1"/>
          </p:cNvSpPr>
          <p:nvPr/>
        </p:nvSpPr>
        <p:spPr bwMode="auto">
          <a:xfrm>
            <a:off x="5158839" y="2839720"/>
            <a:ext cx="304800" cy="304800"/>
          </a:xfrm>
          <a:prstGeom prst="ellipse">
            <a:avLst/>
          </a:prstGeom>
          <a:solidFill>
            <a:schemeClr val="accent1">
              <a:lumMod val="60000"/>
              <a:lumOff val="40000"/>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b="1">
              <a:solidFill>
                <a:schemeClr val="bg1"/>
              </a:solidFill>
            </a:endParaRPr>
          </a:p>
        </p:txBody>
      </p:sp>
      <p:pic>
        <p:nvPicPr>
          <p:cNvPr id="4" name="Audio 3">
            <a:hlinkClick r:id="" action="ppaction://media"/>
            <a:extLst>
              <a:ext uri="{FF2B5EF4-FFF2-40B4-BE49-F238E27FC236}">
                <a16:creationId xmlns:a16="http://schemas.microsoft.com/office/drawing/2014/main" id="{9D30FD93-1DE2-42B6-A002-34C2D8B326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98029345"/>
      </p:ext>
    </p:extLst>
  </p:cSld>
  <p:clrMapOvr>
    <a:masterClrMapping/>
  </p:clrMapOvr>
  <mc:AlternateContent xmlns:mc="http://schemas.openxmlformats.org/markup-compatibility/2006" xmlns:p14="http://schemas.microsoft.com/office/powerpoint/2010/main">
    <mc:Choice Requires="p14">
      <p:transition spd="slow" p14:dur="2000" advTm="42655"/>
    </mc:Choice>
    <mc:Fallback xmlns="">
      <p:transition spd="slow" advTm="4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015F2-3ABB-4BE2-A6EF-ED2477B26B02}"/>
              </a:ext>
            </a:extLst>
          </p:cNvPr>
          <p:cNvPicPr>
            <a:picLocks noChangeAspect="1"/>
          </p:cNvPicPr>
          <p:nvPr/>
        </p:nvPicPr>
        <p:blipFill>
          <a:blip r:embed="rId5"/>
          <a:stretch>
            <a:fillRect/>
          </a:stretch>
        </p:blipFill>
        <p:spPr>
          <a:xfrm>
            <a:off x="6031202" y="3991732"/>
            <a:ext cx="2147563" cy="2147563"/>
          </a:xfrm>
          <a:prstGeom prst="rect">
            <a:avLst/>
          </a:prstGeom>
        </p:spPr>
      </p:pic>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lstStyle/>
          <a:p>
            <a:r>
              <a:rPr lang="en-US" b="1" dirty="0">
                <a:solidFill>
                  <a:srgbClr val="861820"/>
                </a:solidFill>
              </a:rPr>
              <a:t>Seven Generations</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6"/>
          <a:stretch>
            <a:fillRect/>
          </a:stretch>
        </p:blipFill>
        <p:spPr>
          <a:xfrm>
            <a:off x="9881619" y="4417031"/>
            <a:ext cx="2441448" cy="2437529"/>
          </a:xfrm>
          <a:prstGeom prst="rect">
            <a:avLst/>
          </a:prstGeom>
        </p:spPr>
      </p:pic>
      <p:pic>
        <p:nvPicPr>
          <p:cNvPr id="5" name="Content Placeholder 4">
            <a:extLst>
              <a:ext uri="{FF2B5EF4-FFF2-40B4-BE49-F238E27FC236}">
                <a16:creationId xmlns:a16="http://schemas.microsoft.com/office/drawing/2014/main" id="{0192A36E-CAAA-4511-83E0-E2859E1603B2}"/>
              </a:ext>
            </a:extLst>
          </p:cNvPr>
          <p:cNvPicPr>
            <a:picLocks noGrp="1" noChangeAspect="1"/>
          </p:cNvPicPr>
          <p:nvPr>
            <p:ph idx="1"/>
          </p:nvPr>
        </p:nvPicPr>
        <p:blipFill>
          <a:blip r:embed="rId7"/>
          <a:stretch>
            <a:fillRect/>
          </a:stretch>
        </p:blipFill>
        <p:spPr>
          <a:xfrm>
            <a:off x="4244782" y="1687286"/>
            <a:ext cx="1862444" cy="3322864"/>
          </a:xfrm>
          <a:prstGeom prst="rect">
            <a:avLst/>
          </a:prstGeom>
        </p:spPr>
      </p:pic>
      <p:pic>
        <p:nvPicPr>
          <p:cNvPr id="1026" name="Picture 2" descr="Image result for native american pride art">
            <a:extLst>
              <a:ext uri="{FF2B5EF4-FFF2-40B4-BE49-F238E27FC236}">
                <a16:creationId xmlns:a16="http://schemas.microsoft.com/office/drawing/2014/main" id="{F45E0543-A371-4A98-93A7-7AEC9CBCC1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0762" y="1951698"/>
            <a:ext cx="2699209" cy="203799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2C7C5B0-9148-4E79-AAAC-77475DD39B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83318611"/>
      </p:ext>
    </p:extLst>
  </p:cSld>
  <p:clrMapOvr>
    <a:masterClrMapping/>
  </p:clrMapOvr>
  <mc:AlternateContent xmlns:mc="http://schemas.openxmlformats.org/markup-compatibility/2006" xmlns:p14="http://schemas.microsoft.com/office/powerpoint/2010/main">
    <mc:Choice Requires="p14">
      <p:transition spd="slow" p14:dur="2000" advTm="26284"/>
    </mc:Choice>
    <mc:Fallback xmlns="">
      <p:transition spd="slow" advTm="2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sp>
        <p:nvSpPr>
          <p:cNvPr id="32" name="TextBox 31">
            <a:extLst>
              <a:ext uri="{FF2B5EF4-FFF2-40B4-BE49-F238E27FC236}">
                <a16:creationId xmlns:a16="http://schemas.microsoft.com/office/drawing/2014/main" id="{3F4E1E59-82F4-4D21-8ADF-DAE497EA7603}"/>
              </a:ext>
            </a:extLst>
          </p:cNvPr>
          <p:cNvSpPr txBox="1"/>
          <p:nvPr/>
        </p:nvSpPr>
        <p:spPr>
          <a:xfrm>
            <a:off x="765118" y="1220456"/>
            <a:ext cx="9469622" cy="4332276"/>
          </a:xfrm>
          <a:prstGeom prst="rect">
            <a:avLst/>
          </a:prstGeom>
          <a:noFill/>
        </p:spPr>
        <p:txBody>
          <a:bodyPr wrap="square">
            <a:spAutoFit/>
          </a:bodyPr>
          <a:lstStyle/>
          <a:p>
            <a:pPr algn="ctr" fontAlgn="base"/>
            <a:r>
              <a:rPr lang="en-US" sz="2800" b="1" dirty="0">
                <a:solidFill>
                  <a:schemeClr val="accent6">
                    <a:lumMod val="50000"/>
                  </a:schemeClr>
                </a:solidFill>
                <a:latin typeface="+mj-lt"/>
              </a:rPr>
              <a:t>CONTACT</a:t>
            </a:r>
            <a:endParaRPr lang="en-US" sz="2800" dirty="0">
              <a:solidFill>
                <a:schemeClr val="accent6">
                  <a:lumMod val="50000"/>
                </a:schemeClr>
              </a:solidFill>
              <a:latin typeface="+mj-lt"/>
            </a:endParaRPr>
          </a:p>
          <a:p>
            <a:pPr algn="ctr" fontAlgn="base"/>
            <a:r>
              <a:rPr lang="en-US" sz="2800" i="1" dirty="0">
                <a:solidFill>
                  <a:schemeClr val="accent6">
                    <a:lumMod val="50000"/>
                  </a:schemeClr>
                </a:solidFill>
                <a:latin typeface="+mj-lt"/>
              </a:rPr>
              <a:t>Tribal Opioid Response Program</a:t>
            </a:r>
            <a:endParaRPr lang="en-US" sz="2800" dirty="0">
              <a:solidFill>
                <a:schemeClr val="accent6">
                  <a:lumMod val="50000"/>
                </a:schemeClr>
              </a:solidFill>
              <a:latin typeface="+mj-lt"/>
            </a:endParaRPr>
          </a:p>
          <a:p>
            <a:pPr algn="ctr" fontAlgn="base"/>
            <a:endParaRPr lang="en-US" sz="2800" dirty="0">
              <a:solidFill>
                <a:schemeClr val="accent6">
                  <a:lumMod val="50000"/>
                </a:schemeClr>
              </a:solidFill>
              <a:latin typeface="+mj-lt"/>
            </a:endParaRPr>
          </a:p>
          <a:p>
            <a:pPr algn="ctr" fontAlgn="base"/>
            <a:r>
              <a:rPr lang="en-US" sz="2800" i="1" dirty="0">
                <a:solidFill>
                  <a:schemeClr val="accent6">
                    <a:lumMod val="50000"/>
                  </a:schemeClr>
                </a:solidFill>
                <a:latin typeface="+mj-lt"/>
              </a:rPr>
              <a:t>Rocky Mountain Tribal Leaders Council</a:t>
            </a:r>
            <a:endParaRPr lang="en-US" sz="2800" dirty="0">
              <a:solidFill>
                <a:schemeClr val="accent6">
                  <a:lumMod val="50000"/>
                </a:schemeClr>
              </a:solidFill>
              <a:latin typeface="+mj-lt"/>
            </a:endParaRPr>
          </a:p>
          <a:p>
            <a:pPr algn="ctr" fontAlgn="base"/>
            <a:r>
              <a:rPr lang="en-US" sz="2800" i="1" dirty="0">
                <a:solidFill>
                  <a:schemeClr val="accent6">
                    <a:lumMod val="50000"/>
                  </a:schemeClr>
                </a:solidFill>
                <a:latin typeface="+mj-lt"/>
              </a:rPr>
              <a:t>2929 3rd Avenue North Suite 300</a:t>
            </a:r>
            <a:endParaRPr lang="en-US" sz="2800" dirty="0">
              <a:solidFill>
                <a:schemeClr val="accent6">
                  <a:lumMod val="50000"/>
                </a:schemeClr>
              </a:solidFill>
              <a:latin typeface="+mj-lt"/>
            </a:endParaRPr>
          </a:p>
          <a:p>
            <a:pPr algn="ctr" fontAlgn="base"/>
            <a:r>
              <a:rPr lang="en-US" sz="2800" i="1" dirty="0">
                <a:solidFill>
                  <a:schemeClr val="accent6">
                    <a:lumMod val="50000"/>
                  </a:schemeClr>
                </a:solidFill>
                <a:latin typeface="+mj-lt"/>
              </a:rPr>
              <a:t>Billings, MT 59101</a:t>
            </a:r>
          </a:p>
          <a:p>
            <a:pPr algn="ctr" fontAlgn="base"/>
            <a:endParaRPr lang="en-US" sz="2800" dirty="0">
              <a:solidFill>
                <a:schemeClr val="accent6">
                  <a:lumMod val="50000"/>
                </a:schemeClr>
              </a:solidFill>
              <a:latin typeface="+mj-lt"/>
            </a:endParaRPr>
          </a:p>
          <a:p>
            <a:pPr algn="ctr" fontAlgn="base"/>
            <a:r>
              <a:rPr lang="en-US" sz="2800" i="1">
                <a:solidFill>
                  <a:schemeClr val="accent6">
                    <a:lumMod val="50000"/>
                  </a:schemeClr>
                </a:solidFill>
                <a:latin typeface="+mj-lt"/>
              </a:rPr>
              <a:t>Phone : 406.252.2550 </a:t>
            </a:r>
          </a:p>
          <a:p>
            <a:pPr algn="ctr" fontAlgn="base"/>
            <a:r>
              <a:rPr lang="en-US" sz="2800" i="1" dirty="0">
                <a:solidFill>
                  <a:schemeClr val="accent6">
                    <a:lumMod val="50000"/>
                  </a:schemeClr>
                </a:solidFill>
                <a:latin typeface="+mj-lt"/>
              </a:rPr>
              <a:t> </a:t>
            </a:r>
            <a:endParaRPr lang="en-US" sz="2800" dirty="0">
              <a:solidFill>
                <a:schemeClr val="accent6">
                  <a:lumMod val="50000"/>
                </a:schemeClr>
              </a:solidFill>
              <a:latin typeface="+mj-lt"/>
            </a:endParaRPr>
          </a:p>
          <a:p>
            <a:pPr algn="ctr">
              <a:lnSpc>
                <a:spcPct val="150000"/>
              </a:lnSpc>
            </a:pPr>
            <a:endParaRPr lang="en-US" sz="1800" b="1" cap="none" dirty="0">
              <a:solidFill>
                <a:schemeClr val="bg1"/>
              </a:solidFill>
            </a:endParaRPr>
          </a:p>
        </p:txBody>
      </p:sp>
      <p:pic>
        <p:nvPicPr>
          <p:cNvPr id="3" name="Audio 2">
            <a:hlinkClick r:id="" action="ppaction://media"/>
            <a:extLst>
              <a:ext uri="{FF2B5EF4-FFF2-40B4-BE49-F238E27FC236}">
                <a16:creationId xmlns:a16="http://schemas.microsoft.com/office/drawing/2014/main" id="{A996EC6B-4CEF-4685-B17C-2BA709E8CD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97703134"/>
      </p:ext>
    </p:extLst>
  </p:cSld>
  <p:clrMapOvr>
    <a:masterClrMapping/>
  </p:clrMapOvr>
  <mc:AlternateContent xmlns:mc="http://schemas.openxmlformats.org/markup-compatibility/2006" xmlns:p14="http://schemas.microsoft.com/office/powerpoint/2010/main">
    <mc:Choice Requires="p14">
      <p:transition spd="slow" p14:dur="2000" advTm="9891"/>
    </mc:Choice>
    <mc:Fallback xmlns="">
      <p:transition spd="slow" advTm="9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docProps/app.xml><?xml version="1.0" encoding="utf-8"?>
<Properties xmlns="http://schemas.openxmlformats.org/officeDocument/2006/extended-properties" xmlns:vt="http://schemas.openxmlformats.org/officeDocument/2006/docPropsVTypes">
  <Template/>
  <TotalTime>5236</TotalTime>
  <Words>905</Words>
  <Application>Microsoft Office PowerPoint</Application>
  <PresentationFormat>Widescreen</PresentationFormat>
  <Paragraphs>81</Paragraphs>
  <Slides>9</Slides>
  <Notes>9</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Calibri</vt:lpstr>
      <vt:lpstr>Calibri (Body)</vt:lpstr>
      <vt:lpstr>Calibri Light</vt:lpstr>
      <vt:lpstr>Century Gothic</vt:lpstr>
      <vt:lpstr>helveticaregular</vt:lpstr>
      <vt:lpstr>Times New Roman</vt:lpstr>
      <vt:lpstr>Wingdings 3</vt:lpstr>
      <vt:lpstr>Slice</vt:lpstr>
      <vt:lpstr>Nutrition 101 Part 4  The indigenous edition</vt:lpstr>
      <vt:lpstr>OPIOID USE DISORDER CAN LEAD TO  MALNUTRITION, NUTRIENT DEFICIENCIES, METABOLIC DISORDERS</vt:lpstr>
      <vt:lpstr>What do you do if…..?</vt:lpstr>
      <vt:lpstr>Check resources</vt:lpstr>
      <vt:lpstr>Commodities!</vt:lpstr>
      <vt:lpstr>Indigenous foods</vt:lpstr>
      <vt:lpstr>PowerPoint Presentation</vt:lpstr>
      <vt:lpstr>Seven Generations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Nethercott</dc:creator>
  <cp:lastModifiedBy>Lacey Gonzales</cp:lastModifiedBy>
  <cp:revision>99</cp:revision>
  <dcterms:created xsi:type="dcterms:W3CDTF">2017-01-24T21:23:20Z</dcterms:created>
  <dcterms:modified xsi:type="dcterms:W3CDTF">2021-08-03T21:07:23Z</dcterms:modified>
</cp:coreProperties>
</file>