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handoutMasterIdLst>
    <p:handoutMasterId r:id="rId15"/>
  </p:handoutMasterIdLst>
  <p:sldIdLst>
    <p:sldId id="256" r:id="rId2"/>
    <p:sldId id="271" r:id="rId3"/>
    <p:sldId id="262" r:id="rId4"/>
    <p:sldId id="272" r:id="rId5"/>
    <p:sldId id="273" r:id="rId6"/>
    <p:sldId id="270" r:id="rId7"/>
    <p:sldId id="257" r:id="rId8"/>
    <p:sldId id="265" r:id="rId9"/>
    <p:sldId id="259" r:id="rId10"/>
    <p:sldId id="258" r:id="rId11"/>
    <p:sldId id="261"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66226" autoAdjust="0"/>
  </p:normalViewPr>
  <p:slideViewPr>
    <p:cSldViewPr>
      <p:cViewPr varScale="1">
        <p:scale>
          <a:sx n="61" d="100"/>
          <a:sy n="61" d="100"/>
        </p:scale>
        <p:origin x="171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150" y="1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llyson\Desktop\TLCIRB\Funding_Data\NIh_Grants_AI_Allstate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llyson\Desktop\TLCIRB\Funding_Data\NIH_Grants_Reservation_Montana.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llyson\Desktop\TLCIRB\Funding_Data\NSF_Grants_Montana,Tribe,Activ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explosion val="15"/>
          <c:dLbls>
            <c:spPr>
              <a:noFill/>
              <a:ln>
                <a:noFill/>
              </a:ln>
              <a:effectLst/>
            </c:spPr>
            <c:txPr>
              <a:bodyPr/>
              <a:lstStyle/>
              <a:p>
                <a:pPr>
                  <a:defRPr sz="1740" strike="noStrike" baseline="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total1!$A$1:$A$2</c:f>
              <c:strCache>
                <c:ptCount val="2"/>
                <c:pt idx="0">
                  <c:v>Total Award</c:v>
                </c:pt>
                <c:pt idx="1">
                  <c:v>Indirect Costs</c:v>
                </c:pt>
              </c:strCache>
            </c:strRef>
          </c:cat>
          <c:val>
            <c:numRef>
              <c:f>total1!$B$1:$B$2</c:f>
              <c:numCache>
                <c:formatCode>_("$"* #,##0.00_);_("$"* \(#,##0.00\);_("$"* "-"??_);_(@_)</c:formatCode>
                <c:ptCount val="2"/>
                <c:pt idx="0">
                  <c:v>34242812</c:v>
                </c:pt>
                <c:pt idx="1">
                  <c:v>15751693.520000001</c:v>
                </c:pt>
              </c:numCache>
            </c:numRef>
          </c:val>
        </c:ser>
        <c:dLbls>
          <c:showLegendKey val="0"/>
          <c:showVal val="0"/>
          <c:showCatName val="0"/>
          <c:showSerName val="0"/>
          <c:showPercent val="0"/>
          <c:showBubbleSize val="0"/>
          <c:showLeaderLines val="1"/>
        </c:dLbls>
        <c:firstSliceAng val="0"/>
      </c:pieChart>
    </c:plotArea>
    <c:legend>
      <c:legendPos val="b"/>
      <c:overlay val="0"/>
      <c:txPr>
        <a:bodyPr/>
        <a:lstStyle/>
        <a:p>
          <a:pPr>
            <a:defRPr sz="1350" baseline="0"/>
          </a:pPr>
          <a:endParaRPr lang="en-US"/>
        </a:p>
      </c:txPr>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NIH </a:t>
            </a:r>
            <a:r>
              <a:rPr lang="en-US" dirty="0" smtClean="0"/>
              <a:t>Awards</a:t>
            </a:r>
            <a:endParaRPr lang="en-US" baseline="0" dirty="0"/>
          </a:p>
          <a:p>
            <a:pPr>
              <a:defRPr/>
            </a:pPr>
            <a:r>
              <a:rPr lang="en-US" baseline="0" dirty="0"/>
              <a:t>April 2010</a:t>
            </a:r>
            <a:endParaRPr lang="en-US" dirty="0"/>
          </a:p>
        </c:rich>
      </c:tx>
      <c:overlay val="0"/>
    </c:title>
    <c:autoTitleDeleted val="0"/>
    <c:plotArea>
      <c:layout/>
      <c:barChart>
        <c:barDir val="col"/>
        <c:grouping val="clustered"/>
        <c:varyColors val="0"/>
        <c:ser>
          <c:idx val="0"/>
          <c:order val="0"/>
          <c:invertIfNegative val="0"/>
          <c:dLbls>
            <c:dLbl>
              <c:idx val="1"/>
              <c:layout>
                <c:manualLayout>
                  <c:x val="-7.3394495412844353E-3"/>
                  <c:y val="-4.8192771084337574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0"/>
                  <c:y val="-2.4096385542168676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0"/>
                  <c:y val="-7.2289156626506021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6.1162079510703404E-2"/>
                  <c:y val="1.204819277108433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i="0"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Sheet1!$A$1:$A$7</c:f>
              <c:strCache>
                <c:ptCount val="7"/>
                <c:pt idx="0">
                  <c:v>Harvard</c:v>
                </c:pt>
                <c:pt idx="1">
                  <c:v>Little Big Horn College</c:v>
                </c:pt>
                <c:pt idx="2">
                  <c:v>Montana State University</c:v>
                </c:pt>
                <c:pt idx="3">
                  <c:v>Salish Kootenai College</c:v>
                </c:pt>
                <c:pt idx="4">
                  <c:v>University of Montana</c:v>
                </c:pt>
                <c:pt idx="5">
                  <c:v>University of New Mexico</c:v>
                </c:pt>
                <c:pt idx="6">
                  <c:v>University of South Dakota</c:v>
                </c:pt>
              </c:strCache>
            </c:strRef>
          </c:cat>
          <c:val>
            <c:numRef>
              <c:f>Sheet1!$B$1:$B$7</c:f>
              <c:numCache>
                <c:formatCode>_("$"* #,##0.00_);_("$"* \(#,##0.00\);_("$"* "-"??_);_(@_)</c:formatCode>
                <c:ptCount val="7"/>
                <c:pt idx="0">
                  <c:v>268401</c:v>
                </c:pt>
                <c:pt idx="1">
                  <c:v>469289</c:v>
                </c:pt>
                <c:pt idx="2">
                  <c:v>9197223</c:v>
                </c:pt>
                <c:pt idx="3">
                  <c:v>269012</c:v>
                </c:pt>
                <c:pt idx="4">
                  <c:v>1301863</c:v>
                </c:pt>
                <c:pt idx="5">
                  <c:v>1527696</c:v>
                </c:pt>
                <c:pt idx="6">
                  <c:v>1746103</c:v>
                </c:pt>
              </c:numCache>
            </c:numRef>
          </c:val>
        </c:ser>
        <c:dLbls>
          <c:showLegendKey val="0"/>
          <c:showVal val="0"/>
          <c:showCatName val="0"/>
          <c:showSerName val="0"/>
          <c:showPercent val="0"/>
          <c:showBubbleSize val="0"/>
        </c:dLbls>
        <c:gapWidth val="150"/>
        <c:axId val="175881744"/>
        <c:axId val="176281072"/>
      </c:barChart>
      <c:catAx>
        <c:axId val="175881744"/>
        <c:scaling>
          <c:orientation val="minMax"/>
        </c:scaling>
        <c:delete val="0"/>
        <c:axPos val="b"/>
        <c:numFmt formatCode="General" sourceLinked="0"/>
        <c:majorTickMark val="none"/>
        <c:minorTickMark val="none"/>
        <c:tickLblPos val="nextTo"/>
        <c:crossAx val="176281072"/>
        <c:crosses val="autoZero"/>
        <c:auto val="1"/>
        <c:lblAlgn val="ctr"/>
        <c:lblOffset val="100"/>
        <c:noMultiLvlLbl val="0"/>
      </c:catAx>
      <c:valAx>
        <c:axId val="176281072"/>
        <c:scaling>
          <c:orientation val="minMax"/>
        </c:scaling>
        <c:delete val="0"/>
        <c:axPos val="l"/>
        <c:majorGridlines/>
        <c:numFmt formatCode="_(&quot;$&quot;* #,##0.00_);_(&quot;$&quot;* \(#,##0.00\);_(&quot;$&quot;* &quot;-&quot;??_);_(@_)" sourceLinked="1"/>
        <c:majorTickMark val="none"/>
        <c:minorTickMark val="none"/>
        <c:tickLblPos val="nextTo"/>
        <c:txPr>
          <a:bodyPr/>
          <a:lstStyle/>
          <a:p>
            <a:pPr>
              <a:defRPr sz="1100" baseline="0"/>
            </a:pPr>
            <a:endParaRPr lang="en-US"/>
          </a:p>
        </c:txPr>
        <c:crossAx val="17588174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US" dirty="0"/>
              <a:t>National Science Foundation Active Awards 2010</a:t>
            </a:r>
          </a:p>
        </c:rich>
      </c:tx>
      <c:overlay val="0"/>
    </c:title>
    <c:autoTitleDeleted val="0"/>
    <c:plotArea>
      <c:layout/>
      <c:barChart>
        <c:barDir val="col"/>
        <c:grouping val="clustered"/>
        <c:varyColors val="0"/>
        <c:ser>
          <c:idx val="0"/>
          <c:order val="0"/>
          <c:tx>
            <c:v>Organization</c:v>
          </c:tx>
          <c:invertIfNegative val="0"/>
          <c:dLbls>
            <c:dLbl>
              <c:idx val="0"/>
              <c:showLegendKey val="0"/>
              <c:showVal val="1"/>
              <c:showCatName val="0"/>
              <c:showSerName val="0"/>
              <c:showPercent val="0"/>
              <c:showBubbleSize val="0"/>
              <c:extLst>
                <c:ext xmlns:c15="http://schemas.microsoft.com/office/drawing/2012/chart" uri="{CE6537A1-D6FC-4f65-9D91-7224C49458BB}"/>
              </c:extLst>
            </c:dLbl>
            <c:dLbl>
              <c:idx val="1"/>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Sheet1!$A$5:$A$7</c:f>
              <c:strCache>
                <c:ptCount val="3"/>
                <c:pt idx="0">
                  <c:v>University of Montana</c:v>
                </c:pt>
                <c:pt idx="1">
                  <c:v>Montana State</c:v>
                </c:pt>
                <c:pt idx="2">
                  <c:v>Montana Tech</c:v>
                </c:pt>
              </c:strCache>
            </c:strRef>
          </c:cat>
          <c:val>
            <c:numRef>
              <c:f>Sheet1!$B$5:$B$7</c:f>
              <c:numCache>
                <c:formatCode>_("$"* #,##0.00_);_("$"* \(#,##0.00\);_("$"* "-"??_);_(@_)</c:formatCode>
                <c:ptCount val="3"/>
                <c:pt idx="0">
                  <c:v>9227193</c:v>
                </c:pt>
                <c:pt idx="1">
                  <c:v>5952527</c:v>
                </c:pt>
                <c:pt idx="2">
                  <c:v>593450</c:v>
                </c:pt>
              </c:numCache>
            </c:numRef>
          </c:val>
        </c:ser>
        <c:dLbls>
          <c:showLegendKey val="0"/>
          <c:showVal val="0"/>
          <c:showCatName val="0"/>
          <c:showSerName val="0"/>
          <c:showPercent val="0"/>
          <c:showBubbleSize val="0"/>
        </c:dLbls>
        <c:gapWidth val="75"/>
        <c:overlap val="-25"/>
        <c:axId val="176249144"/>
        <c:axId val="175539680"/>
      </c:barChart>
      <c:catAx>
        <c:axId val="176249144"/>
        <c:scaling>
          <c:orientation val="minMax"/>
        </c:scaling>
        <c:delete val="0"/>
        <c:axPos val="b"/>
        <c:numFmt formatCode="General" sourceLinked="0"/>
        <c:majorTickMark val="none"/>
        <c:minorTickMark val="none"/>
        <c:tickLblPos val="nextTo"/>
        <c:crossAx val="175539680"/>
        <c:crosses val="autoZero"/>
        <c:auto val="1"/>
        <c:lblAlgn val="ctr"/>
        <c:lblOffset val="100"/>
        <c:noMultiLvlLbl val="0"/>
      </c:catAx>
      <c:valAx>
        <c:axId val="175539680"/>
        <c:scaling>
          <c:orientation val="minMax"/>
        </c:scaling>
        <c:delete val="0"/>
        <c:axPos val="l"/>
        <c:majorGridlines/>
        <c:numFmt formatCode="_(&quot;$&quot;* #,##0.00_);_(&quot;$&quot;* \(#,##0.00\);_(&quot;$&quot;* &quot;-&quot;??_);_(@_)" sourceLinked="1"/>
        <c:majorTickMark val="none"/>
        <c:minorTickMark val="none"/>
        <c:tickLblPos val="nextTo"/>
        <c:crossAx val="176249144"/>
        <c:crosses val="autoZero"/>
        <c:crossBetween val="between"/>
      </c:valAx>
    </c:plotArea>
    <c:legend>
      <c:legendPos val="b"/>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0.06042</cdr:x>
      <cdr:y>0.02431</cdr:y>
    </cdr:from>
    <cdr:to>
      <cdr:x>0.97292</cdr:x>
      <cdr:y>0.13889</cdr:y>
    </cdr:to>
    <cdr:sp macro="" textlink="">
      <cdr:nvSpPr>
        <cdr:cNvPr id="2" name="TextBox 1"/>
        <cdr:cNvSpPr txBox="1"/>
      </cdr:nvSpPr>
      <cdr:spPr>
        <a:xfrm xmlns:a="http://schemas.openxmlformats.org/drawingml/2006/main">
          <a:off x="276225" y="66675"/>
          <a:ext cx="4171950" cy="3143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600" b="1" baseline="0" dirty="0" smtClean="0"/>
            <a:t>NSF &amp; NIH Awards to</a:t>
          </a:r>
          <a:r>
            <a:rPr lang="en-US" sz="1600" b="1" dirty="0" smtClean="0"/>
            <a:t> Non- Tribal </a:t>
          </a:r>
          <a:r>
            <a:rPr lang="en-US" sz="1600" b="1" baseline="0" dirty="0" smtClean="0"/>
            <a:t>Organizations for Research conducted</a:t>
          </a:r>
          <a:r>
            <a:rPr lang="en-US" sz="1600" b="1" dirty="0" smtClean="0"/>
            <a:t> on</a:t>
          </a:r>
          <a:r>
            <a:rPr lang="en-US" sz="1600" b="1" baseline="0" dirty="0" smtClean="0"/>
            <a:t> MT/WY  Tribes*</a:t>
          </a:r>
          <a:endParaRPr lang="en-US" sz="16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210B89D-EDD2-4890-99BB-B7C6C41328AA}" type="datetimeFigureOut">
              <a:rPr lang="en-US" smtClean="0"/>
              <a:pPr/>
              <a:t>2/12/2016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612827-0340-4D99-8C62-461815E42DE1}" type="slidenum">
              <a:rPr lang="en-US" smtClean="0"/>
              <a:pPr/>
              <a:t>‹#›</a:t>
            </a:fld>
            <a:endParaRPr lang="en-US"/>
          </a:p>
        </p:txBody>
      </p:sp>
    </p:spTree>
    <p:extLst>
      <p:ext uri="{BB962C8B-B14F-4D97-AF65-F5344CB8AC3E}">
        <p14:creationId xmlns:p14="http://schemas.microsoft.com/office/powerpoint/2010/main" val="2550425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868C7E-632D-4698-B2A8-84B52B1CB6A0}" type="datetimeFigureOut">
              <a:rPr lang="en-US" smtClean="0"/>
              <a:pPr/>
              <a:t>2/12/2016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809EBD-9C27-41BD-989C-BFD86394B240}" type="slidenum">
              <a:rPr lang="en-US" smtClean="0"/>
              <a:pPr/>
              <a:t>‹#›</a:t>
            </a:fld>
            <a:endParaRPr lang="en-US" dirty="0"/>
          </a:p>
        </p:txBody>
      </p:sp>
    </p:spTree>
    <p:extLst>
      <p:ext uri="{BB962C8B-B14F-4D97-AF65-F5344CB8AC3E}">
        <p14:creationId xmlns:p14="http://schemas.microsoft.com/office/powerpoint/2010/main" val="1532883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Respect_for_persons"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en.wikipedia.org/wiki/Justice_(ethics)" TargetMode="External"/><Relationship Id="rId4" Type="http://schemas.openxmlformats.org/officeDocument/2006/relationships/hyperlink" Target="http://en.wikipedia.org/wiki/Beneficence_(ethics)"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cnhp.montana.edu/"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Background info of</a:t>
            </a:r>
            <a:r>
              <a:rPr lang="en-US" baseline="0" dirty="0" smtClean="0"/>
              <a:t> TLC IRB development:</a:t>
            </a:r>
          </a:p>
          <a:p>
            <a:r>
              <a:rPr lang="en-US" dirty="0" smtClean="0"/>
              <a:t>In 2009, TLC</a:t>
            </a:r>
            <a:r>
              <a:rPr lang="en-US" baseline="0" dirty="0" smtClean="0"/>
              <a:t> collaborated with </a:t>
            </a:r>
            <a:r>
              <a:rPr lang="en-US" baseline="0" dirty="0" err="1" smtClean="0"/>
              <a:t>UCDenver</a:t>
            </a:r>
            <a:r>
              <a:rPr lang="en-US" baseline="0" dirty="0" smtClean="0"/>
              <a:t> (</a:t>
            </a:r>
            <a:r>
              <a:rPr lang="en-US" baseline="0" dirty="0" err="1" smtClean="0"/>
              <a:t>Spero</a:t>
            </a:r>
            <a:r>
              <a:rPr lang="en-US" baseline="0" dirty="0" smtClean="0"/>
              <a:t> Manson) to obtain a NARCH grant from IHS. </a:t>
            </a:r>
            <a:r>
              <a:rPr lang="en-US" dirty="0" smtClean="0"/>
              <a:t>The purposes of the NARCH initiative are: to encourage competitive research linked to reducing health disparities, to develop a cadre of American Indian scientists and health professionals engaged in biomedical, clinical, and behavioral research that is competitive to NIH funding, and to increase the capacity of both research intensive institutions and American Indian organizations to work in partnership to reduce distrust by American Indian communities and people toward research. These purposes are</a:t>
            </a:r>
            <a:r>
              <a:rPr lang="en-US" baseline="0" dirty="0" smtClean="0"/>
              <a:t> to</a:t>
            </a:r>
            <a:r>
              <a:rPr lang="en-US" dirty="0" smtClean="0"/>
              <a:t> be achieved by supporting research projects (including pilot projects), student development projects, and faculty development projects developed by each NARCH partnership.</a:t>
            </a:r>
            <a:r>
              <a:rPr lang="en-US" baseline="0" dirty="0" smtClean="0"/>
              <a:t>  ----  A core focus of the TLC NARCH was to examine research practice and cultivate improvement. </a:t>
            </a:r>
          </a:p>
          <a:p>
            <a:endParaRPr lang="en-US" baseline="0" dirty="0" smtClean="0"/>
          </a:p>
          <a:p>
            <a:r>
              <a:rPr lang="en-US" dirty="0" smtClean="0"/>
              <a:t>In 2010, the Billings Area Indian</a:t>
            </a:r>
            <a:r>
              <a:rPr lang="en-US" baseline="0" dirty="0" smtClean="0"/>
              <a:t> Health Service operated the IRB for the area.  The Chair was an I HS nurse and the IRB was not her only job but when she retired, the local I HS IRB was transferred to national I HS headquarters (NIRB for I HS).  Tribal Leaders Council became aware of this arrangement and the Board was not satisfied so they approved a resolution and charged the administration of the Tribal Leaders Council with the responsibility of developing and managing what became the RMT-IRB which would be the primary IRB whenever research or grant projects involved Tribes and/or I HS and Tribal data. </a:t>
            </a:r>
            <a:endParaRPr lang="en-US" dirty="0"/>
          </a:p>
        </p:txBody>
      </p:sp>
      <p:sp>
        <p:nvSpPr>
          <p:cNvPr id="4" name="Slide Number Placeholder 3"/>
          <p:cNvSpPr>
            <a:spLocks noGrp="1"/>
          </p:cNvSpPr>
          <p:nvPr>
            <p:ph type="sldNum" sz="quarter" idx="10"/>
          </p:nvPr>
        </p:nvSpPr>
        <p:spPr/>
        <p:txBody>
          <a:bodyPr/>
          <a:lstStyle/>
          <a:p>
            <a:fld id="{20809EBD-9C27-41BD-989C-BFD86394B240}" type="slidenum">
              <a:rPr lang="en-US" smtClean="0"/>
              <a:pPr/>
              <a:t>1</a:t>
            </a:fld>
            <a:endParaRPr lang="en-US" dirty="0"/>
          </a:p>
        </p:txBody>
      </p:sp>
    </p:spTree>
    <p:extLst>
      <p:ext uri="{BB962C8B-B14F-4D97-AF65-F5344CB8AC3E}">
        <p14:creationId xmlns:p14="http://schemas.microsoft.com/office/powerpoint/2010/main" val="3895531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809EBD-9C27-41BD-989C-BFD86394B240}" type="slidenum">
              <a:rPr lang="en-US" smtClean="0"/>
              <a:pPr/>
              <a:t>10</a:t>
            </a:fld>
            <a:endParaRPr lang="en-US" dirty="0"/>
          </a:p>
        </p:txBody>
      </p:sp>
    </p:spTree>
    <p:extLst>
      <p:ext uri="{BB962C8B-B14F-4D97-AF65-F5344CB8AC3E}">
        <p14:creationId xmlns:p14="http://schemas.microsoft.com/office/powerpoint/2010/main" val="2123785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Preferably</a:t>
            </a:r>
            <a:r>
              <a:rPr lang="en-US" baseline="0" dirty="0" smtClean="0"/>
              <a:t> Tribal government, council or designated committee or department – their own IRB in some cases.</a:t>
            </a:r>
            <a:endParaRPr lang="en-US" dirty="0"/>
          </a:p>
        </p:txBody>
      </p:sp>
      <p:sp>
        <p:nvSpPr>
          <p:cNvPr id="4" name="Slide Number Placeholder 3"/>
          <p:cNvSpPr>
            <a:spLocks noGrp="1"/>
          </p:cNvSpPr>
          <p:nvPr>
            <p:ph type="sldNum" sz="quarter" idx="10"/>
          </p:nvPr>
        </p:nvSpPr>
        <p:spPr/>
        <p:txBody>
          <a:bodyPr/>
          <a:lstStyle/>
          <a:p>
            <a:fld id="{20809EBD-9C27-41BD-989C-BFD86394B240}" type="slidenum">
              <a:rPr lang="en-US" smtClean="0"/>
              <a:pPr/>
              <a:t>11</a:t>
            </a:fld>
            <a:endParaRPr lang="en-US" dirty="0"/>
          </a:p>
        </p:txBody>
      </p:sp>
    </p:spTree>
    <p:extLst>
      <p:ext uri="{BB962C8B-B14F-4D97-AF65-F5344CB8AC3E}">
        <p14:creationId xmlns:p14="http://schemas.microsoft.com/office/powerpoint/2010/main" val="1357383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Build consensus on what Tribal priorities for research are – </a:t>
            </a:r>
          </a:p>
          <a:p>
            <a:endParaRPr lang="en-US" dirty="0" smtClean="0"/>
          </a:p>
          <a:p>
            <a:r>
              <a:rPr lang="en-US" dirty="0" smtClean="0"/>
              <a:t>Define</a:t>
            </a:r>
            <a:r>
              <a:rPr lang="en-US" baseline="0" dirty="0" smtClean="0"/>
              <a:t> what the reach of Tribal IRB is – Do sacred sites and educational practices come under the authority of Tribal IRB?  How are Tribal Historic Preservation Offices to be involved?  (The Big Sky Sequestration Project near the Sweet Grass Hills is subject to NEPA but not any IRB). </a:t>
            </a:r>
          </a:p>
          <a:p>
            <a:endParaRPr lang="en-US" baseline="0" dirty="0" smtClean="0"/>
          </a:p>
          <a:p>
            <a:r>
              <a:rPr lang="en-US" baseline="0" dirty="0" smtClean="0"/>
              <a:t>The effects of ACEs and Cultural Trauma are considered a “health” issue and not a deficit in the educational system – but is how we educate our children not an ethical issue?  This goes back to the delineation between mind, body spirit and soul – so, in the current American public schools, these subjects are not combined in a way that provides a holistic understanding of who we are and the values and ideals that have sustained us over all these generations on this continent…instead, the subjects are separated and reduced to a totally different emphasis….  The focus is on ‘facts’ and information and the physical world rather than on the metaphysical or healthy relationships and, creation stories are treated as myth and legend rather than a story that ‘we’ have in common; the authority of Tribal ceremony is ignored and made irrelevant to what is considered fundamental…</a:t>
            </a:r>
          </a:p>
          <a:p>
            <a:r>
              <a:rPr lang="en-US" baseline="0" dirty="0" smtClean="0"/>
              <a:t>We even forget where this educational model originated…</a:t>
            </a:r>
          </a:p>
          <a:p>
            <a:endParaRPr lang="en-US" baseline="0" dirty="0" smtClean="0"/>
          </a:p>
          <a:p>
            <a:r>
              <a:rPr lang="en-US" baseline="0" dirty="0" smtClean="0"/>
              <a:t>Unless there is a change in legislation, or, Tribal Codes, it may become the responsibility of both the Tribes and researchers to ‘enforce the unenforceable’ ethic of Respect for Tribe as well as for person.</a:t>
            </a:r>
          </a:p>
          <a:p>
            <a:endParaRPr lang="en-US" baseline="0" dirty="0" smtClean="0"/>
          </a:p>
          <a:p>
            <a:r>
              <a:rPr lang="en-US" b="1" baseline="0" dirty="0" smtClean="0"/>
              <a:t>TRIBAL AUTHORITY: </a:t>
            </a:r>
            <a:r>
              <a:rPr lang="en-US" baseline="0" dirty="0" smtClean="0"/>
              <a:t> We must assume good will, but that should not result in “anything goes” … because the cultures of Tribes are the way we live now and the way we live is being affected and cultures shaped by what we do, and what we do not do, what we allow, and what we do not allow – the question is – who is the “we” here for researchers and how will researchers know who to approach for collaboration and Tribal approval?</a:t>
            </a:r>
          </a:p>
          <a:p>
            <a:r>
              <a:rPr lang="en-US" baseline="0" dirty="0" smtClean="0"/>
              <a:t>Tribes can define everything for themselves – but now, it pretty much needs to be written down and not only in a verbal agreement – that is how Tribal cultures have already been changed by cultural hegemony.</a:t>
            </a:r>
            <a:endParaRPr lang="en-US" dirty="0" smtClean="0"/>
          </a:p>
        </p:txBody>
      </p:sp>
      <p:sp>
        <p:nvSpPr>
          <p:cNvPr id="4" name="Slide Number Placeholder 3"/>
          <p:cNvSpPr>
            <a:spLocks noGrp="1"/>
          </p:cNvSpPr>
          <p:nvPr>
            <p:ph type="sldNum" sz="quarter" idx="10"/>
          </p:nvPr>
        </p:nvSpPr>
        <p:spPr/>
        <p:txBody>
          <a:bodyPr/>
          <a:lstStyle/>
          <a:p>
            <a:fld id="{20809EBD-9C27-41BD-989C-BFD86394B240}" type="slidenum">
              <a:rPr lang="en-US" smtClean="0"/>
              <a:pPr/>
              <a:t>12</a:t>
            </a:fld>
            <a:endParaRPr lang="en-US" dirty="0"/>
          </a:p>
        </p:txBody>
      </p:sp>
    </p:spTree>
    <p:extLst>
      <p:ext uri="{BB962C8B-B14F-4D97-AF65-F5344CB8AC3E}">
        <p14:creationId xmlns:p14="http://schemas.microsoft.com/office/powerpoint/2010/main" val="3426152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three fundamental ethical principles for using any human subjects for research:</a:t>
            </a:r>
          </a:p>
          <a:p>
            <a:r>
              <a:rPr lang="en-US" dirty="0" smtClean="0">
                <a:hlinkClick r:id="rId3" action="ppaction://hlinkfile" tooltip="Respect for persons"/>
              </a:rPr>
              <a:t>Respect for persons</a:t>
            </a:r>
            <a:r>
              <a:rPr lang="en-US" dirty="0" smtClean="0"/>
              <a:t>: protecting the autonomy of all people and treating them with courtesy and respect and allowing for informed consent. </a:t>
            </a:r>
          </a:p>
          <a:p>
            <a:r>
              <a:rPr lang="en-US" dirty="0" smtClean="0">
                <a:hlinkClick r:id="rId4" action="ppaction://hlinkfile" tooltip="Beneficence (ethics)"/>
              </a:rPr>
              <a:t>Beneficence</a:t>
            </a:r>
            <a:r>
              <a:rPr lang="en-US" dirty="0" smtClean="0"/>
              <a:t>: The philosophy of "Do no harm" while maximizing benefits for the research project and minimizing risks to the research subjects; and</a:t>
            </a:r>
          </a:p>
          <a:p>
            <a:r>
              <a:rPr lang="en-US" dirty="0" smtClean="0">
                <a:hlinkClick r:id="rId5" action="ppaction://hlinkfile" tooltip="Justice (ethics)"/>
              </a:rPr>
              <a:t>Justice</a:t>
            </a:r>
            <a:r>
              <a:rPr lang="en-US" dirty="0" smtClean="0"/>
              <a:t>: ensuring reasonable, non-exploitative, and well-considered procedures are administered fairly and equally to participants</a:t>
            </a:r>
            <a:endParaRPr lang="en-US" b="1" dirty="0" smtClean="0"/>
          </a:p>
          <a:p>
            <a:pPr lvl="2"/>
            <a:r>
              <a:rPr lang="en-US" dirty="0" smtClean="0"/>
              <a:t>http://www.hhs.gov/ohrp/humansubjects/guidance/belmont.html   </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NOTE:  Emphasis</a:t>
            </a:r>
            <a:r>
              <a:rPr lang="en-US" sz="1200" baseline="0" dirty="0" smtClean="0"/>
              <a:t> is on </a:t>
            </a:r>
            <a:r>
              <a:rPr lang="en-US" sz="1200" b="1" baseline="0" dirty="0" smtClean="0"/>
              <a:t>Individuals</a:t>
            </a:r>
            <a:r>
              <a:rPr lang="en-US" sz="1200" baseline="0" dirty="0" smtClean="0"/>
              <a:t> and not Tribal entities</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t>“Respect for Tribes” or “Beneficence for Tribes” or “Social Justice for Tribes”</a:t>
            </a:r>
            <a:r>
              <a:rPr lang="en-US" sz="1200" baseline="0" dirty="0" smtClean="0"/>
              <a:t> were not the first concern in the development of the Big Sky Sequestration (Kevin Dome issue up by Shelby &amp; the Sweet Grass Hills) – a hundred million dollar project on land that Tribes have long held as sacred but current IRB guidelines are not deemed relevant…nor, for what happens with the 13,000 year old remains of a small boy “Montana’s Kennewick Child”  (http://www.bozeman-magpie.com/thebigmt-full-article.php?article_id=1139 ) </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--to cite just two examples of how the definitions do not suit Tribes and not to mention genetic research and manipulation issues.</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 </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Tribes can object but</a:t>
            </a:r>
            <a:r>
              <a:rPr lang="en-US" sz="1200" baseline="0" dirty="0" smtClean="0"/>
              <a:t> without the authority of law behind these objections – the issue</a:t>
            </a:r>
            <a:endParaRPr lang="en-US" sz="1200"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 “Courts have ruled that </a:t>
            </a:r>
            <a:r>
              <a:rPr lang="en-US" sz="1200" b="1" u="sng" baseline="0" dirty="0" smtClean="0">
                <a:solidFill>
                  <a:schemeClr val="tx1"/>
                </a:solidFill>
              </a:rPr>
              <a:t>individuals</a:t>
            </a:r>
            <a:r>
              <a:rPr lang="en-US" sz="1200" dirty="0" smtClean="0"/>
              <a:t> do not have a property right to their cells once they are taken in the course of medical care, but they do, under federal guidelines, have a right to know how they will be used.”</a:t>
            </a:r>
            <a:endParaRPr lang="en-US" dirty="0" smtClean="0">
              <a:solidFill>
                <a:schemeClr val="bg2">
                  <a:lumMod val="25000"/>
                </a:schemeClr>
              </a:solidFill>
            </a:endParaRPr>
          </a:p>
          <a:p>
            <a:pPr marL="0" lvl="2"/>
            <a:endParaRPr lang="en-US" dirty="0" smtClean="0"/>
          </a:p>
          <a:p>
            <a:pPr lvl="2"/>
            <a:endParaRPr lang="en-US" dirty="0" smtClean="0"/>
          </a:p>
          <a:p>
            <a:endParaRPr lang="en-US" dirty="0"/>
          </a:p>
        </p:txBody>
      </p:sp>
      <p:sp>
        <p:nvSpPr>
          <p:cNvPr id="4" name="Slide Number Placeholder 3"/>
          <p:cNvSpPr>
            <a:spLocks noGrp="1"/>
          </p:cNvSpPr>
          <p:nvPr>
            <p:ph type="sldNum" sz="quarter" idx="10"/>
          </p:nvPr>
        </p:nvSpPr>
        <p:spPr/>
        <p:txBody>
          <a:bodyPr/>
          <a:lstStyle/>
          <a:p>
            <a:fld id="{20809EBD-9C27-41BD-989C-BFD86394B240}" type="slidenum">
              <a:rPr lang="en-US" smtClean="0"/>
              <a:pPr/>
              <a:t>2</a:t>
            </a:fld>
            <a:endParaRPr lang="en-US" dirty="0"/>
          </a:p>
        </p:txBody>
      </p:sp>
    </p:spTree>
    <p:extLst>
      <p:ext uri="{BB962C8B-B14F-4D97-AF65-F5344CB8AC3E}">
        <p14:creationId xmlns:p14="http://schemas.microsoft.com/office/powerpoint/2010/main" val="709827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definitions used in policy and</a:t>
            </a:r>
            <a:r>
              <a:rPr lang="en-US" baseline="0" dirty="0" smtClean="0"/>
              <a:t> regulation and funding announcements</a:t>
            </a:r>
            <a:r>
              <a:rPr lang="en-US" dirty="0" smtClean="0"/>
              <a:t> are ethnocentric and reflect the ‘western </a:t>
            </a:r>
            <a:r>
              <a:rPr lang="en-US" dirty="0" err="1" smtClean="0"/>
              <a:t>european</a:t>
            </a:r>
            <a:r>
              <a:rPr lang="en-US" dirty="0" smtClean="0"/>
              <a:t>’ world view of reality – including of course, the definitions of ‘science’ and</a:t>
            </a:r>
            <a:r>
              <a:rPr lang="en-US" baseline="0" dirty="0" smtClean="0"/>
              <a:t> ‘health’ and ‘education’ – not to mention what is considered sacred and/or sacred relationship…</a:t>
            </a:r>
            <a:endParaRPr lang="en-US" dirty="0" smtClean="0"/>
          </a:p>
          <a:p>
            <a:endParaRPr lang="en-US" dirty="0" smtClean="0"/>
          </a:p>
          <a:p>
            <a:r>
              <a:rPr lang="en-US" dirty="0" smtClean="0"/>
              <a:t>For decades organizations have used American Indian data to receive grants to conduct research.</a:t>
            </a:r>
          </a:p>
          <a:p>
            <a:r>
              <a:rPr lang="en-US" dirty="0" smtClean="0"/>
              <a:t>Grants generally support staff, facilities and administrative support, and grant objectives (research, service, other)</a:t>
            </a:r>
          </a:p>
          <a:p>
            <a:r>
              <a:rPr lang="en-US" dirty="0" smtClean="0"/>
              <a:t>Generally, Tribes have not had well known protocol for non-Tribal organizations to follow when applying for grants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has resulted in millions of dollars funded to non-tribal organizations- and little monetary or financial  benefit to Tribes. </a:t>
            </a:r>
            <a:r>
              <a:rPr lang="en-US" b="1" dirty="0" smtClean="0">
                <a:solidFill>
                  <a:srgbClr val="FF0000"/>
                </a:solidFill>
              </a:rPr>
              <a:t>$34,242,812.00 Active Awards in Montana/Wyoming*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0000"/>
                </a:solidFill>
              </a:rPr>
              <a:t> </a:t>
            </a:r>
            <a:r>
              <a:rPr lang="en-US" sz="1200" dirty="0" smtClean="0"/>
              <a:t>* National Institutes of Health and National Science Foundation Only. Grants with listed funded amount Only. Grants involving Tribes, Reservations, American Indian.</a:t>
            </a:r>
          </a:p>
          <a:p>
            <a:endParaRPr lang="en-US" b="1" dirty="0">
              <a:solidFill>
                <a:srgbClr val="FF0000"/>
              </a:solidFill>
            </a:endParaRPr>
          </a:p>
        </p:txBody>
      </p:sp>
      <p:sp>
        <p:nvSpPr>
          <p:cNvPr id="4" name="Slide Number Placeholder 3"/>
          <p:cNvSpPr>
            <a:spLocks noGrp="1"/>
          </p:cNvSpPr>
          <p:nvPr>
            <p:ph type="sldNum" sz="quarter" idx="10"/>
          </p:nvPr>
        </p:nvSpPr>
        <p:spPr/>
        <p:txBody>
          <a:bodyPr/>
          <a:lstStyle/>
          <a:p>
            <a:fld id="{20809EBD-9C27-41BD-989C-BFD86394B240}" type="slidenum">
              <a:rPr lang="en-US" smtClean="0"/>
              <a:pPr/>
              <a:t>3</a:t>
            </a:fld>
            <a:endParaRPr lang="en-US" dirty="0"/>
          </a:p>
        </p:txBody>
      </p:sp>
    </p:spTree>
    <p:extLst>
      <p:ext uri="{BB962C8B-B14F-4D97-AF65-F5344CB8AC3E}">
        <p14:creationId xmlns:p14="http://schemas.microsoft.com/office/powerpoint/2010/main" val="4108794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a:buSzPts val="1700"/>
              <a:buFont typeface="Wingdings 3"/>
              <a:buChar char=""/>
            </a:pPr>
            <a:r>
              <a:rPr lang="en-US" sz="1200" b="1" kern="1200" baseline="0" dirty="0" smtClean="0">
                <a:solidFill>
                  <a:srgbClr val="105766"/>
                </a:solidFill>
                <a:latin typeface="Lucida Sans Unicode"/>
              </a:rPr>
              <a:t>Some cant get appropriate treatment for issues related to childhood trauma or adverse childhood experiences without a DSMV diagnosis of alcoholism but in reality, alcoholism or even depression are often just the symptoms and outcomes rather than the real problem – and even with treatment for ‘substance abuse’ the underlying problems remain unacknowledged, unaddressed, untreated.  This is a result of the way that “the problem” is defined…</a:t>
            </a:r>
          </a:p>
          <a:p>
            <a:pPr rtl="0">
              <a:buSzPts val="1700"/>
              <a:buFont typeface="Wingdings 3"/>
              <a:buNone/>
            </a:pPr>
            <a:endParaRPr lang="en-US" sz="1200" b="1" kern="1200" baseline="0" dirty="0" smtClean="0">
              <a:solidFill>
                <a:srgbClr val="105766"/>
              </a:solidFill>
              <a:latin typeface="Lucida Sans Unicode"/>
            </a:endParaRPr>
          </a:p>
          <a:p>
            <a:pPr rtl="0">
              <a:buSzPts val="1700"/>
              <a:buFont typeface="Wingdings 3"/>
              <a:buChar char=""/>
            </a:pPr>
            <a:r>
              <a:rPr lang="en-US" sz="1200" b="1" kern="1200" baseline="0" dirty="0" smtClean="0">
                <a:solidFill>
                  <a:srgbClr val="105766"/>
                </a:solidFill>
                <a:latin typeface="Lucida Sans Unicode"/>
              </a:rPr>
              <a:t>The old saying applies:  many of us are experiencing a natural ‘normal’ human reaction to an abnormal/uncommon situation – with multiple stressors when cultural oppression is added to the mix as a compounding factor of Adverse Childhood Experiences.  So, where is the funding announcement that would provide a safe, therapeutic place where everyone with an ACE score of higher than 2 out of 10… (see Don Warne’s study – most ACE scores on reservations are over 5 so probably most of us would benefit from an educational program designed to bring about self-awareness in the context of Tribal community)??  But how and where would such a resource be developed and on neutral ground with the current divisions between agencies on reservations (hospitals, clinics, health departments, community colleges, public schools, social service agencies) when each has its own programmatic guidelines and requirements… this is the approach required with current funding strategies… This approach in not conducive to long range prevention through education to self-awareness and generating healthy tribal role models and relationships. </a:t>
            </a:r>
          </a:p>
          <a:p>
            <a:pPr rtl="0">
              <a:buSzPts val="1700"/>
              <a:buFont typeface="Wingdings 3"/>
              <a:buNone/>
            </a:pPr>
            <a:endParaRPr lang="en-US" sz="1200" b="1" kern="1200" baseline="0" dirty="0" smtClean="0">
              <a:solidFill>
                <a:srgbClr val="105766"/>
              </a:solidFill>
              <a:latin typeface="Lucida Sans Unicode"/>
            </a:endParaRPr>
          </a:p>
          <a:p>
            <a:pPr rtl="0">
              <a:buSzPts val="1700"/>
              <a:buFont typeface="Wingdings 3"/>
              <a:buNone/>
            </a:pPr>
            <a:r>
              <a:rPr lang="en-US" sz="1200" b="1" kern="1200" baseline="0" dirty="0" smtClean="0">
                <a:solidFill>
                  <a:srgbClr val="105766"/>
                </a:solidFill>
                <a:latin typeface="Lucida Sans Unicode"/>
              </a:rPr>
              <a:t>The current ethnocentric definitions do not serve us well in trying to address our health disparities effectively.</a:t>
            </a:r>
          </a:p>
          <a:p>
            <a:pPr rtl="0">
              <a:buSzPts val="1700"/>
              <a:buFont typeface="Wingdings 3"/>
              <a:buNone/>
            </a:pPr>
            <a:endParaRPr lang="en-US" sz="1200" b="1" kern="1200" baseline="0" dirty="0" smtClean="0">
              <a:solidFill>
                <a:srgbClr val="105766"/>
              </a:solidFill>
              <a:latin typeface="Lucida Sans Unicode"/>
            </a:endParaRPr>
          </a:p>
          <a:p>
            <a:pPr rtl="0">
              <a:buSzPts val="1700"/>
              <a:buFont typeface="Wingdings 3"/>
              <a:buChar char=""/>
            </a:pPr>
            <a:r>
              <a:rPr lang="en-US" sz="1200" b="1" kern="1200" baseline="0" dirty="0" smtClean="0">
                <a:solidFill>
                  <a:srgbClr val="105766"/>
                </a:solidFill>
                <a:latin typeface="Lucida Sans Unicode"/>
              </a:rPr>
              <a:t>Tribes &amp; Tribal Peoples sometimes viewed as ‘objects’ that can be measured rather than multidimensional, fully human – subjects (“Western Medical Model”)</a:t>
            </a:r>
          </a:p>
          <a:p>
            <a:r>
              <a:rPr lang="en-US" dirty="0" smtClean="0"/>
              <a:t>For decades organizations have used American Indian data to receive grants to conduct research.</a:t>
            </a:r>
          </a:p>
          <a:p>
            <a:r>
              <a:rPr lang="en-US" dirty="0" smtClean="0"/>
              <a:t>Grants generally support staff, facilities and administrative support, and grant objectives (research, service, other)</a:t>
            </a:r>
          </a:p>
          <a:p>
            <a:r>
              <a:rPr lang="en-US" dirty="0" smtClean="0"/>
              <a:t>Generally, Tribes have not had well known protocol for non-Tribal organizations to follow when applying for grants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has resulted in millions of dollars funded to non-tribal organizations- and little monetary or financial  benefit to Tribes. </a:t>
            </a:r>
            <a:r>
              <a:rPr lang="en-US" b="1" dirty="0" smtClean="0">
                <a:solidFill>
                  <a:srgbClr val="FF0000"/>
                </a:solidFill>
              </a:rPr>
              <a:t>$34,242,812.00 Active Awards in Montana/Wyoming* </a:t>
            </a:r>
            <a:r>
              <a:rPr lang="en-US" sz="1200" dirty="0" smtClean="0"/>
              <a:t>* National Institutes of Health and National Science Foundation Only. Grants with listed funded amount Only. Grants involving Tribes, Reservations, American Indian.</a:t>
            </a:r>
          </a:p>
          <a:p>
            <a:endParaRPr lang="en-US" b="1" dirty="0">
              <a:solidFill>
                <a:srgbClr val="FF0000"/>
              </a:solidFill>
            </a:endParaRPr>
          </a:p>
        </p:txBody>
      </p:sp>
      <p:sp>
        <p:nvSpPr>
          <p:cNvPr id="4" name="Slide Number Placeholder 3"/>
          <p:cNvSpPr>
            <a:spLocks noGrp="1"/>
          </p:cNvSpPr>
          <p:nvPr>
            <p:ph type="sldNum" sz="quarter" idx="10"/>
          </p:nvPr>
        </p:nvSpPr>
        <p:spPr/>
        <p:txBody>
          <a:bodyPr/>
          <a:lstStyle/>
          <a:p>
            <a:fld id="{20809EBD-9C27-41BD-989C-BFD86394B240}" type="slidenum">
              <a:rPr lang="en-US" smtClean="0"/>
              <a:pPr/>
              <a:t>4</a:t>
            </a:fld>
            <a:endParaRPr lang="en-US" dirty="0"/>
          </a:p>
        </p:txBody>
      </p:sp>
    </p:spTree>
    <p:extLst>
      <p:ext uri="{BB962C8B-B14F-4D97-AF65-F5344CB8AC3E}">
        <p14:creationId xmlns:p14="http://schemas.microsoft.com/office/powerpoint/2010/main" val="1896039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r>
              <a:rPr lang="en-US" dirty="0" smtClean="0"/>
              <a:t>Academic institution awarded 6.5 Million 2006 to address health disparities in Montana American Indian populations. </a:t>
            </a:r>
            <a:r>
              <a:rPr lang="en-US" baseline="0" dirty="0" smtClean="0"/>
              <a:t> Some regard their own IRB approval as sufficient and do not seek Tribal approval.</a:t>
            </a:r>
            <a:endParaRPr lang="en-US" dirty="0" smtClean="0"/>
          </a:p>
          <a:p>
            <a:pPr lvl="1"/>
            <a:r>
              <a:rPr lang="en-US" dirty="0" smtClean="0"/>
              <a:t>Were Tribal councils were</a:t>
            </a:r>
            <a:r>
              <a:rPr lang="en-US" dirty="0" smtClean="0">
                <a:solidFill>
                  <a:srgbClr val="FF0000"/>
                </a:solidFill>
              </a:rPr>
              <a:t> </a:t>
            </a:r>
            <a:r>
              <a:rPr lang="en-US" dirty="0" smtClean="0"/>
              <a:t>informed of Research Plan?</a:t>
            </a:r>
          </a:p>
          <a:p>
            <a:pPr lvl="1"/>
            <a:r>
              <a:rPr lang="en-US" dirty="0" smtClean="0"/>
              <a:t>Tribal health departments/Tribal colleges may have been consulted, are adequate letters of support included in grant?</a:t>
            </a:r>
          </a:p>
          <a:p>
            <a:pPr lvl="1"/>
            <a:r>
              <a:rPr lang="en-US" dirty="0" smtClean="0"/>
              <a:t>Are</a:t>
            </a:r>
            <a:r>
              <a:rPr lang="en-US" baseline="0" dirty="0" smtClean="0"/>
              <a:t> </a:t>
            </a:r>
            <a:r>
              <a:rPr lang="en-US" dirty="0" smtClean="0"/>
              <a:t>Strategic plans of Tribes available?  respected? Ignored?</a:t>
            </a:r>
          </a:p>
          <a:p>
            <a:pPr lvl="1"/>
            <a:r>
              <a:rPr lang="en-US" dirty="0" smtClean="0"/>
              <a:t>Do Tribes require budget transparency, respect, equality, and are Tribal needs for infrastructure accorded</a:t>
            </a:r>
            <a:r>
              <a:rPr lang="en-US" baseline="0" dirty="0" smtClean="0"/>
              <a:t> </a:t>
            </a:r>
            <a:r>
              <a:rPr lang="en-US" dirty="0" smtClean="0"/>
              <a:t>equal treatment ?</a:t>
            </a:r>
          </a:p>
          <a:p>
            <a:pPr lvl="1"/>
            <a:r>
              <a:rPr lang="en-US" dirty="0" smtClean="0"/>
              <a:t>Are Research protections met? e.g. </a:t>
            </a:r>
            <a:r>
              <a:rPr lang="en-US" dirty="0" err="1" smtClean="0"/>
              <a:t>federalwide</a:t>
            </a:r>
            <a:r>
              <a:rPr lang="en-US" dirty="0" smtClean="0"/>
              <a:t> assurances (FWAs), Are Tribal IRBs comprehensive or only targeting academic</a:t>
            </a:r>
            <a:r>
              <a:rPr lang="en-US" baseline="0" dirty="0" smtClean="0"/>
              <a:t> research?</a:t>
            </a:r>
            <a:r>
              <a:rPr lang="en-US" dirty="0" smtClean="0"/>
              <a:t> Are there clear protocols and structures in place that provide Cultural Review and Approval</a:t>
            </a:r>
            <a:r>
              <a:rPr lang="en-US" baseline="0" dirty="0" smtClean="0"/>
              <a:t> – and who is paying for these groups to meet?</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*Montana State University (2010). Center for Native Health Partnerships. Date Accessed, April 24, 2010, </a:t>
            </a:r>
            <a:r>
              <a:rPr lang="en-US" sz="1200" dirty="0" smtClean="0">
                <a:hlinkClick r:id="rId3"/>
              </a:rPr>
              <a:t>http://cnhp.montana.edu/</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20809EBD-9C27-41BD-989C-BFD86394B240}" type="slidenum">
              <a:rPr lang="en-US" smtClean="0"/>
              <a:pPr/>
              <a:t>5</a:t>
            </a:fld>
            <a:endParaRPr lang="en-US" dirty="0"/>
          </a:p>
        </p:txBody>
      </p:sp>
    </p:spTree>
    <p:extLst>
      <p:ext uri="{BB962C8B-B14F-4D97-AF65-F5344CB8AC3E}">
        <p14:creationId xmlns:p14="http://schemas.microsoft.com/office/powerpoint/2010/main" val="2579920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2064" indent="-514350">
              <a:buFont typeface="Wingdings" pitchFamily="2" charset="2"/>
              <a:buChar char="Ø"/>
            </a:pPr>
            <a:r>
              <a:rPr lang="en-US" sz="1200" dirty="0" smtClean="0"/>
              <a:t>Scholars/researchers continue to conduct research without regard to tribal sovereignty</a:t>
            </a:r>
          </a:p>
          <a:p>
            <a:pPr marL="512064" indent="-514350"/>
            <a:r>
              <a:rPr lang="en-US" sz="1200" dirty="0" smtClean="0"/>
              <a:t>Some universities and organizations have developed higher standards – but are still heavily reliant on</a:t>
            </a:r>
            <a:r>
              <a:rPr lang="en-US" sz="1200" baseline="0" dirty="0" smtClean="0"/>
              <a:t> </a:t>
            </a:r>
            <a:r>
              <a:rPr lang="en-US" sz="1200" dirty="0" smtClean="0"/>
              <a:t>research grants targeting health disparities – </a:t>
            </a:r>
          </a:p>
          <a:p>
            <a:pPr marL="512064" indent="-514350"/>
            <a:r>
              <a:rPr lang="en-US" sz="1200" dirty="0" smtClean="0"/>
              <a:t>In</a:t>
            </a:r>
            <a:r>
              <a:rPr lang="en-US" sz="1200" baseline="0" dirty="0" smtClean="0"/>
              <a:t> addition to Tribes, several national organizations conduct research – with varying results and without  quality control.</a:t>
            </a:r>
          </a:p>
          <a:p>
            <a:pPr marL="512064" indent="-514350"/>
            <a:r>
              <a:rPr lang="en-US" sz="1200" baseline="0" dirty="0" smtClean="0"/>
              <a:t>NCAI has developed the Policy Research Center (PRC) in order to serve as a resource for Tribal Leaders and others – here is an example of their publications:  http://www.ncai.org/policy-research-center/research-data/prc-publications.</a:t>
            </a:r>
            <a:endParaRPr lang="en-US" sz="1200" dirty="0" smtClean="0"/>
          </a:p>
          <a:p>
            <a:pPr marL="512064" indent="-514350"/>
            <a:r>
              <a:rPr lang="en-US" sz="1200" dirty="0" smtClean="0"/>
              <a:t>Not all Indian Nations/Tribes have developed research standards or IRBs and the authority where more than one Tribal</a:t>
            </a:r>
            <a:r>
              <a:rPr lang="en-US" sz="1200" baseline="0" dirty="0" smtClean="0"/>
              <a:t> nation is involved is problematic because this lends itself to an unspoken definition of Indian as only a physiological and racial categorization – which ignores and thus fails to affirm the most important dimensions of the human experience such as the cultivation of positive social and cultural attributes (Values, ethics, relationships, spirituality that is unique to a given Tribal nation).</a:t>
            </a:r>
            <a:endParaRPr lang="en-US" sz="1200" dirty="0" smtClean="0"/>
          </a:p>
          <a:p>
            <a:pPr marL="512064" indent="-514350"/>
            <a:r>
              <a:rPr lang="en-US" sz="1200" dirty="0" smtClean="0"/>
              <a:t>There are </a:t>
            </a:r>
            <a:r>
              <a:rPr lang="en-US" sz="1200" dirty="0" err="1" smtClean="0"/>
              <a:t>comparitively</a:t>
            </a:r>
            <a:r>
              <a:rPr lang="en-US" sz="1200" dirty="0" smtClean="0"/>
              <a:t> few American Indian scholars to challenge the norm and contribute to the discussion but the number is growing fast…however, consensus and the forum where</a:t>
            </a:r>
            <a:r>
              <a:rPr lang="en-US" sz="1200" baseline="0" dirty="0" smtClean="0"/>
              <a:t> a consensus and authoritative perspective can be generated is not apparent.  Organizations like the American Indian Physicians Association may not see eye to eye with a Tribal College President or an elected Tribal leader  -- so who will those who allocate funding going to seek out for input?  Those who allocate funding such as Congress and the federal agencies (NIH, AHRQ, CDC, HHS) rely on the scientific method as they have culturally defined science… recently, a PBS documentary reported that the once inviolate line between “organic” and “inorganic” is starting to blur…and the ramifications ripple both forward and backward in time where topics like evolution are concerned.</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20809EBD-9C27-41BD-989C-BFD86394B240}" type="slidenum">
              <a:rPr lang="en-US" smtClean="0"/>
              <a:pPr/>
              <a:t>6</a:t>
            </a:fld>
            <a:endParaRPr lang="en-US" dirty="0"/>
          </a:p>
        </p:txBody>
      </p:sp>
    </p:spTree>
    <p:extLst>
      <p:ext uri="{BB962C8B-B14F-4D97-AF65-F5344CB8AC3E}">
        <p14:creationId xmlns:p14="http://schemas.microsoft.com/office/powerpoint/2010/main" val="1224887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Should there be a requirement to share INDIRECT COSTs as well as more of the Direct</a:t>
            </a:r>
            <a:r>
              <a:rPr lang="en-US" baseline="0" dirty="0" smtClean="0"/>
              <a:t> Costs in grants?</a:t>
            </a:r>
          </a:p>
          <a:p>
            <a:endParaRPr lang="en-US" baseline="0" dirty="0" smtClean="0"/>
          </a:p>
          <a:p>
            <a:r>
              <a:rPr lang="en-US" baseline="0" dirty="0" smtClean="0"/>
              <a:t>What regulations would be involved?  Could Tribal Codes be developed to add structure to these issues?</a:t>
            </a:r>
            <a:r>
              <a:rPr lang="en-US" dirty="0" smtClean="0"/>
              <a:t> </a:t>
            </a:r>
            <a:endParaRPr lang="en-US" dirty="0"/>
          </a:p>
        </p:txBody>
      </p:sp>
      <p:sp>
        <p:nvSpPr>
          <p:cNvPr id="4" name="Slide Number Placeholder 3"/>
          <p:cNvSpPr>
            <a:spLocks noGrp="1"/>
          </p:cNvSpPr>
          <p:nvPr>
            <p:ph type="sldNum" sz="quarter" idx="10"/>
          </p:nvPr>
        </p:nvSpPr>
        <p:spPr/>
        <p:txBody>
          <a:bodyPr/>
          <a:lstStyle/>
          <a:p>
            <a:fld id="{20809EBD-9C27-41BD-989C-BFD86394B240}" type="slidenum">
              <a:rPr lang="en-US" smtClean="0"/>
              <a:pPr/>
              <a:t>7</a:t>
            </a:fld>
            <a:endParaRPr lang="en-US" dirty="0"/>
          </a:p>
        </p:txBody>
      </p:sp>
    </p:spTree>
    <p:extLst>
      <p:ext uri="{BB962C8B-B14F-4D97-AF65-F5344CB8AC3E}">
        <p14:creationId xmlns:p14="http://schemas.microsoft.com/office/powerpoint/2010/main" val="3533297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1" indent="-342900" algn="ctr">
              <a:buNone/>
            </a:pPr>
            <a:r>
              <a:rPr lang="en-US" dirty="0" smtClean="0">
                <a:solidFill>
                  <a:srgbClr val="FF0000"/>
                </a:solidFill>
              </a:rPr>
              <a:t>Indirect Cost</a:t>
            </a:r>
            <a:r>
              <a:rPr lang="en-US" baseline="0" dirty="0" smtClean="0">
                <a:solidFill>
                  <a:srgbClr val="FF0000"/>
                </a:solidFill>
              </a:rPr>
              <a:t> Rates (IDC) or Facilities and Administration (F&amp;A) -- $$$$ – THINK TRIBAL INFRASTRUCTURE NEEDS</a:t>
            </a:r>
            <a:endParaRPr lang="en-US" dirty="0" smtClean="0">
              <a:solidFill>
                <a:srgbClr val="FF0000"/>
              </a:solidFill>
            </a:endParaRPr>
          </a:p>
          <a:p>
            <a:pPr marL="342900" lvl="1" indent="-342900" algn="ctr">
              <a:buNone/>
            </a:pPr>
            <a:r>
              <a:rPr lang="en-US" dirty="0" smtClean="0">
                <a:solidFill>
                  <a:srgbClr val="FF0000"/>
                </a:solidFill>
              </a:rPr>
              <a:t>NIH/NSF active research involving Tribes IDC= $15,751,694.</a:t>
            </a:r>
          </a:p>
          <a:p>
            <a:r>
              <a:rPr lang="en-US" dirty="0" smtClean="0"/>
              <a:t>Federally approved rate examples:</a:t>
            </a:r>
          </a:p>
          <a:p>
            <a:pPr lvl="1"/>
            <a:r>
              <a:rPr lang="en-US" dirty="0" smtClean="0"/>
              <a:t>University of Montana, 25%-56%</a:t>
            </a:r>
          </a:p>
          <a:p>
            <a:pPr lvl="1"/>
            <a:r>
              <a:rPr lang="en-US" dirty="0" smtClean="0"/>
              <a:t>Montana State University, 21%-54.5%</a:t>
            </a:r>
          </a:p>
          <a:p>
            <a:pPr lvl="1"/>
            <a:r>
              <a:rPr lang="en-US" dirty="0" smtClean="0"/>
              <a:t>Montana Wyoming Tribal Leaders Council, 31%??  Now?</a:t>
            </a:r>
          </a:p>
          <a:p>
            <a:pPr lvl="1">
              <a:buNone/>
            </a:pPr>
            <a:endParaRPr lang="en-US" dirty="0" smtClean="0"/>
          </a:p>
          <a:p>
            <a:pPr lvl="1">
              <a:buNone/>
            </a:pPr>
            <a:r>
              <a:rPr lang="en-US" dirty="0" smtClean="0"/>
              <a:t>No IDCs- Tribes are hamstrung, administrative and infrastructure demands not supported. Downward cycle continues- non-Tribal organizations receive funds on behalf of Tribes because they lack “capacity” to carryout grants. </a:t>
            </a:r>
          </a:p>
          <a:p>
            <a:endParaRPr lang="en-US" dirty="0"/>
          </a:p>
        </p:txBody>
      </p:sp>
      <p:sp>
        <p:nvSpPr>
          <p:cNvPr id="4" name="Slide Number Placeholder 3"/>
          <p:cNvSpPr>
            <a:spLocks noGrp="1"/>
          </p:cNvSpPr>
          <p:nvPr>
            <p:ph type="sldNum" sz="quarter" idx="10"/>
          </p:nvPr>
        </p:nvSpPr>
        <p:spPr/>
        <p:txBody>
          <a:bodyPr/>
          <a:lstStyle/>
          <a:p>
            <a:fld id="{20809EBD-9C27-41BD-989C-BFD86394B240}" type="slidenum">
              <a:rPr lang="en-US" smtClean="0"/>
              <a:pPr/>
              <a:t>8</a:t>
            </a:fld>
            <a:endParaRPr lang="en-US" dirty="0"/>
          </a:p>
        </p:txBody>
      </p:sp>
    </p:spTree>
    <p:extLst>
      <p:ext uri="{BB962C8B-B14F-4D97-AF65-F5344CB8AC3E}">
        <p14:creationId xmlns:p14="http://schemas.microsoft.com/office/powerpoint/2010/main" val="575075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09EBD-9C27-41BD-989C-BFD86394B240}" type="slidenum">
              <a:rPr lang="en-US" smtClean="0"/>
              <a:pPr/>
              <a:t>9</a:t>
            </a:fld>
            <a:endParaRPr lang="en-US" dirty="0"/>
          </a:p>
        </p:txBody>
      </p:sp>
    </p:spTree>
    <p:extLst>
      <p:ext uri="{BB962C8B-B14F-4D97-AF65-F5344CB8AC3E}">
        <p14:creationId xmlns:p14="http://schemas.microsoft.com/office/powerpoint/2010/main" val="10088991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64A8DEF-34F3-42B8-8C87-7E484CEFFD12}" type="datetimeFigureOut">
              <a:rPr lang="en-US" smtClean="0"/>
              <a:pPr/>
              <a:t>2/12/2016</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0899EA2-7637-46F1-98F6-FA6CD2A6102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4A8DEF-34F3-42B8-8C87-7E484CEFFD12}" type="datetimeFigureOut">
              <a:rPr lang="en-US" smtClean="0"/>
              <a:pPr/>
              <a:t>2/12/2016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899EA2-7637-46F1-98F6-FA6CD2A6102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4A8DEF-34F3-42B8-8C87-7E484CEFFD12}" type="datetimeFigureOut">
              <a:rPr lang="en-US" smtClean="0"/>
              <a:pPr/>
              <a:t>2/12/2016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899EA2-7637-46F1-98F6-FA6CD2A6102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4A8DEF-34F3-42B8-8C87-7E484CEFFD12}" type="datetimeFigureOut">
              <a:rPr lang="en-US" smtClean="0"/>
              <a:pPr/>
              <a:t>2/12/2016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899EA2-7637-46F1-98F6-FA6CD2A61028}"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64A8DEF-34F3-42B8-8C87-7E484CEFFD12}" type="datetimeFigureOut">
              <a:rPr lang="en-US" smtClean="0"/>
              <a:pPr/>
              <a:t>2/12/2016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899EA2-7637-46F1-98F6-FA6CD2A61028}"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4A8DEF-34F3-42B8-8C87-7E484CEFFD12}" type="datetimeFigureOut">
              <a:rPr lang="en-US" smtClean="0"/>
              <a:pPr/>
              <a:t>2/12/2016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0899EA2-7637-46F1-98F6-FA6CD2A61028}"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64A8DEF-34F3-42B8-8C87-7E484CEFFD12}" type="datetimeFigureOut">
              <a:rPr lang="en-US" smtClean="0"/>
              <a:pPr/>
              <a:t>2/12/2016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20899EA2-7637-46F1-98F6-FA6CD2A6102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64A8DEF-34F3-42B8-8C87-7E484CEFFD12}" type="datetimeFigureOut">
              <a:rPr lang="en-US" smtClean="0"/>
              <a:pPr/>
              <a:t>2/12/2016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20899EA2-7637-46F1-98F6-FA6CD2A61028}"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64A8DEF-34F3-42B8-8C87-7E484CEFFD12}" type="datetimeFigureOut">
              <a:rPr lang="en-US" smtClean="0"/>
              <a:pPr/>
              <a:t>2/12/2016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20899EA2-7637-46F1-98F6-FA6CD2A6102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64A8DEF-34F3-42B8-8C87-7E484CEFFD12}" type="datetimeFigureOut">
              <a:rPr lang="en-US" smtClean="0"/>
              <a:pPr/>
              <a:t>2/12/2016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0899EA2-7637-46F1-98F6-FA6CD2A6102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64A8DEF-34F3-42B8-8C87-7E484CEFFD12}" type="datetimeFigureOut">
              <a:rPr lang="en-US" smtClean="0"/>
              <a:pPr/>
              <a:t>2/12/2016</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0899EA2-7637-46F1-98F6-FA6CD2A61028}"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64A8DEF-34F3-42B8-8C87-7E484CEFFD12}" type="datetimeFigureOut">
              <a:rPr lang="en-US" smtClean="0"/>
              <a:pPr/>
              <a:t>2/12/2016</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0899EA2-7637-46F1-98F6-FA6CD2A6102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nsf.gov/awardsearch/piSearch.do?SearchType=piSearch&amp;page=1&amp;QueryText=tribal+college,+Montana,+Indian,+Reservation&amp;PIFirstName=&amp;PILastName=&amp;PIInstitution=&amp;PIState=MT&amp;PIZip=&amp;PICountry=&amp;RestrictActive=on&amp;Search=Search"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cai.org/policy-research-center/initiatives/projects/narch"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projectreporter.nih.gov/reporter.cfm?ic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2743200"/>
          </a:xfrm>
        </p:spPr>
        <p:txBody>
          <a:bodyPr>
            <a:noAutofit/>
          </a:bodyPr>
          <a:lstStyle/>
          <a:p>
            <a:pPr algn="ctr"/>
            <a:r>
              <a:rPr lang="en-US" sz="3200" dirty="0" smtClean="0"/>
              <a:t>Grant Awards, Tribal IRBs &amp; Research In Rocky Mountain Region … </a:t>
            </a:r>
            <a:br>
              <a:rPr lang="en-US" sz="3200" dirty="0" smtClean="0"/>
            </a:br>
            <a:r>
              <a:rPr lang="en-US" sz="3200" dirty="0" smtClean="0"/>
              <a:t/>
            </a:r>
            <a:br>
              <a:rPr lang="en-US" sz="3200" dirty="0" smtClean="0"/>
            </a:br>
            <a:r>
              <a:rPr lang="en-US" sz="3200" dirty="0" smtClean="0"/>
              <a:t>WHO HAS WHAT AUTHORITY ON “RESEARCH” IN INDIAN COUNTRY?</a:t>
            </a:r>
            <a:endParaRPr lang="en-US" sz="3200" dirty="0"/>
          </a:p>
        </p:txBody>
      </p:sp>
      <p:sp>
        <p:nvSpPr>
          <p:cNvPr id="3" name="Subtitle 2"/>
          <p:cNvSpPr>
            <a:spLocks noGrp="1"/>
          </p:cNvSpPr>
          <p:nvPr>
            <p:ph type="subTitle" idx="1"/>
          </p:nvPr>
        </p:nvSpPr>
        <p:spPr/>
        <p:txBody>
          <a:bodyPr>
            <a:normAutofit fontScale="92500" lnSpcReduction="20000"/>
          </a:bodyPr>
          <a:lstStyle/>
          <a:p>
            <a:pPr algn="l"/>
            <a:endParaRPr lang="en-US" dirty="0" smtClean="0"/>
          </a:p>
          <a:p>
            <a:pPr algn="ctr"/>
            <a:r>
              <a:rPr lang="en-US" dirty="0" smtClean="0"/>
              <a:t>Combined authorship: </a:t>
            </a:r>
          </a:p>
          <a:p>
            <a:pPr algn="ctr"/>
            <a:r>
              <a:rPr lang="en-US" dirty="0" smtClean="0"/>
              <a:t> A. Kelley, C. Belcourt, L. Jace Killsback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dirty="0" smtClean="0"/>
              <a:t>National Science Foundation Awards*</a:t>
            </a:r>
            <a:endParaRPr lang="en-US" dirty="0"/>
          </a:p>
        </p:txBody>
      </p:sp>
      <p:sp>
        <p:nvSpPr>
          <p:cNvPr id="5" name="TextBox 4"/>
          <p:cNvSpPr txBox="1"/>
          <p:nvPr/>
        </p:nvSpPr>
        <p:spPr>
          <a:xfrm>
            <a:off x="990600" y="6172200"/>
            <a:ext cx="7772400" cy="938719"/>
          </a:xfrm>
          <a:prstGeom prst="rect">
            <a:avLst/>
          </a:prstGeom>
          <a:noFill/>
        </p:spPr>
        <p:txBody>
          <a:bodyPr wrap="square" rtlCol="0">
            <a:spAutoFit/>
          </a:bodyPr>
          <a:lstStyle/>
          <a:p>
            <a:r>
              <a:rPr lang="en-US" sz="1100" dirty="0" smtClean="0"/>
              <a:t>National Science Foundation (2010). Award Search, American Indian, Montana, Tribal. Date accessed April 20, 2010. </a:t>
            </a:r>
            <a:r>
              <a:rPr lang="en-US" sz="1100" dirty="0" smtClean="0">
                <a:hlinkClick r:id="rId4"/>
              </a:rPr>
              <a:t>http://www.nsf.gov/awardsearch/piSearch.do?SearchType=piSearch&amp;page=1&amp;QueryText=tribal+college%2C+Montana%2C+Indian%2C+Reservation&amp;PIFirstName=&amp;PILastName=&amp;PIInstitution=&amp;PIState=MT&amp;PIZip=&amp;PICountry=&amp;RestrictActive=on&amp;Search=Search#results</a:t>
            </a:r>
            <a:endParaRPr lang="en-US" sz="1100" dirty="0" smtClean="0"/>
          </a:p>
          <a:p>
            <a:endParaRPr lang="en-US" sz="1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Federal agencies award funds to non-tribal organizations on behalf of tribes WITHOUT </a:t>
            </a:r>
            <a:r>
              <a:rPr lang="en-US" dirty="0" smtClean="0">
                <a:solidFill>
                  <a:srgbClr val="FF0000"/>
                </a:solidFill>
              </a:rPr>
              <a:t>consent</a:t>
            </a:r>
            <a:r>
              <a:rPr lang="en-US" dirty="0" smtClean="0"/>
              <a:t> or </a:t>
            </a:r>
            <a:r>
              <a:rPr lang="en-US" dirty="0" smtClean="0">
                <a:solidFill>
                  <a:srgbClr val="FF0000"/>
                </a:solidFill>
              </a:rPr>
              <a:t>approval</a:t>
            </a:r>
            <a:r>
              <a:rPr lang="en-US" dirty="0" smtClean="0"/>
              <a:t> from the appropriate* Tribal Authorities.</a:t>
            </a:r>
          </a:p>
          <a:p>
            <a:r>
              <a:rPr lang="en-US" dirty="0" smtClean="0"/>
              <a:t>No formal </a:t>
            </a:r>
            <a:r>
              <a:rPr lang="en-US" dirty="0" smtClean="0">
                <a:solidFill>
                  <a:srgbClr val="FF0000"/>
                </a:solidFill>
              </a:rPr>
              <a:t>protocol</a:t>
            </a:r>
            <a:r>
              <a:rPr lang="en-US" dirty="0" smtClean="0"/>
              <a:t> existed for research involving two or more Tribes in Montana/Wyoming.</a:t>
            </a:r>
          </a:p>
          <a:p>
            <a:r>
              <a:rPr lang="en-US" dirty="0" smtClean="0"/>
              <a:t>Research grants applied for on behalf of Tribes rarely </a:t>
            </a:r>
            <a:r>
              <a:rPr lang="en-US" dirty="0" smtClean="0">
                <a:solidFill>
                  <a:srgbClr val="FF0000"/>
                </a:solidFill>
              </a:rPr>
              <a:t>supported </a:t>
            </a:r>
            <a:r>
              <a:rPr lang="en-US" dirty="0" smtClean="0"/>
              <a:t>the </a:t>
            </a:r>
            <a:r>
              <a:rPr lang="en-US" dirty="0" smtClean="0">
                <a:solidFill>
                  <a:srgbClr val="FF0000"/>
                </a:solidFill>
              </a:rPr>
              <a:t>strategic plan </a:t>
            </a:r>
            <a:r>
              <a:rPr lang="en-US" dirty="0" smtClean="0"/>
              <a:t>of Tribes.</a:t>
            </a:r>
          </a:p>
          <a:p>
            <a:endParaRPr lang="en-US" dirty="0"/>
          </a:p>
        </p:txBody>
      </p:sp>
      <p:sp>
        <p:nvSpPr>
          <p:cNvPr id="2" name="Title 1"/>
          <p:cNvSpPr>
            <a:spLocks noGrp="1"/>
          </p:cNvSpPr>
          <p:nvPr>
            <p:ph type="title"/>
          </p:nvPr>
        </p:nvSpPr>
        <p:spPr/>
        <p:txBody>
          <a:bodyPr/>
          <a:lstStyle/>
          <a:p>
            <a:r>
              <a:rPr lang="en-US" dirty="0" smtClean="0"/>
              <a:t>Summary of Previous Practice</a:t>
            </a:r>
            <a:endParaRPr lang="en-US" dirty="0"/>
          </a:p>
        </p:txBody>
      </p:sp>
      <p:sp>
        <p:nvSpPr>
          <p:cNvPr id="4" name="TextBox 3"/>
          <p:cNvSpPr txBox="1"/>
          <p:nvPr/>
        </p:nvSpPr>
        <p:spPr>
          <a:xfrm>
            <a:off x="762000" y="6172200"/>
            <a:ext cx="7391400" cy="381000"/>
          </a:xfrm>
          <a:prstGeom prst="rect">
            <a:avLst/>
          </a:prstGeom>
          <a:noFill/>
        </p:spPr>
        <p:txBody>
          <a:bodyPr wrap="square" rtlCol="0">
            <a:spAutoFit/>
          </a:bodyPr>
          <a:lstStyle/>
          <a:p>
            <a:r>
              <a:rPr lang="en-US" dirty="0" smtClean="0"/>
              <a:t>* Tribal President, Tribal Chairman or designate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Establish Formal Research Protocol that engages Tribes as partners</a:t>
            </a:r>
          </a:p>
          <a:p>
            <a:r>
              <a:rPr lang="en-US" dirty="0" smtClean="0"/>
              <a:t>Help to educate communities about research – be transparent</a:t>
            </a:r>
          </a:p>
          <a:p>
            <a:r>
              <a:rPr lang="en-US" dirty="0" smtClean="0"/>
              <a:t>Support Tribe’s strategic plan/s</a:t>
            </a:r>
          </a:p>
          <a:p>
            <a:r>
              <a:rPr lang="en-US" dirty="0" smtClean="0"/>
              <a:t>Require accountability of researchers to community, council, and Tribal IRBs or Rocky Mountain Tribal IRB</a:t>
            </a:r>
          </a:p>
          <a:p>
            <a:r>
              <a:rPr lang="en-US" dirty="0" smtClean="0"/>
              <a:t>Affect National Policy for grant awards that supports Tribal Needs.</a:t>
            </a:r>
            <a:endParaRPr lang="en-US" dirty="0"/>
          </a:p>
        </p:txBody>
      </p:sp>
      <p:sp>
        <p:nvSpPr>
          <p:cNvPr id="2" name="Title 1"/>
          <p:cNvSpPr>
            <a:spLocks noGrp="1"/>
          </p:cNvSpPr>
          <p:nvPr>
            <p:ph type="title"/>
          </p:nvPr>
        </p:nvSpPr>
        <p:spPr/>
        <p:txBody>
          <a:bodyPr>
            <a:normAutofit fontScale="90000"/>
          </a:bodyPr>
          <a:lstStyle/>
          <a:p>
            <a:r>
              <a:rPr lang="en-US" dirty="0" smtClean="0"/>
              <a:t>How do we change the way research is done on Tribal Lands?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solidFill>
                  <a:schemeClr val="bg2">
                    <a:lumMod val="25000"/>
                  </a:schemeClr>
                </a:solidFill>
              </a:rPr>
              <a:t>History shaped some factors resulting in community distrust</a:t>
            </a:r>
          </a:p>
          <a:p>
            <a:r>
              <a:rPr lang="en-US" sz="2400" dirty="0" smtClean="0">
                <a:solidFill>
                  <a:schemeClr val="bg2">
                    <a:lumMod val="25000"/>
                  </a:schemeClr>
                </a:solidFill>
              </a:rPr>
              <a:t>In the past, unethical research has been conducted with </a:t>
            </a:r>
            <a:r>
              <a:rPr lang="en-US" sz="2400" dirty="0" smtClean="0"/>
              <a:t>populations of ethnic and racial minorities   </a:t>
            </a:r>
            <a:r>
              <a:rPr lang="en-US" sz="1700" dirty="0" smtClean="0"/>
              <a:t>(Havasupai Tribe Example where Arizona State geneticist collected DNA for research on Type 2 diabetes from more than 200 of the 650-member tribe.  2010- Tribe learned DNA was used to research schizophrenia and ancestral origins of Tribe. Tribe won lawsuit against ASU.</a:t>
            </a:r>
          </a:p>
          <a:p>
            <a:r>
              <a:rPr lang="en-US" sz="2400" dirty="0" smtClean="0"/>
              <a:t>OHRP was created for protection of ‘individuals’ and not protection of a Whole Tribe… but even as individual members of a Tribe – identity concerns not addressed.</a:t>
            </a:r>
          </a:p>
          <a:p>
            <a:r>
              <a:rPr lang="en-US" sz="2400" dirty="0" smtClean="0"/>
              <a:t>When Tribes are treated as racial category &amp; as a mere collection of Individuals and, not as a whole sovereign spiritual entity…Tribal self-determination is undermined.</a:t>
            </a:r>
          </a:p>
          <a:p>
            <a:endParaRPr lang="en-US" sz="1700" dirty="0" smtClean="0">
              <a:solidFill>
                <a:schemeClr val="accent5"/>
              </a:solidFill>
            </a:endParaRPr>
          </a:p>
          <a:p>
            <a:endParaRPr lang="en-US" sz="1700" dirty="0" smtClean="0">
              <a:solidFill>
                <a:schemeClr val="accent5"/>
              </a:solidFill>
            </a:endParaRPr>
          </a:p>
          <a:p>
            <a:endParaRPr lang="en-US" dirty="0" smtClean="0"/>
          </a:p>
          <a:p>
            <a:pPr lvl="1"/>
            <a:endParaRPr lang="en-US" dirty="0"/>
          </a:p>
        </p:txBody>
      </p:sp>
      <p:sp>
        <p:nvSpPr>
          <p:cNvPr id="3" name="Title 2"/>
          <p:cNvSpPr>
            <a:spLocks noGrp="1"/>
          </p:cNvSpPr>
          <p:nvPr>
            <p:ph type="title"/>
          </p:nvPr>
        </p:nvSpPr>
        <p:spPr/>
        <p:txBody>
          <a:bodyPr/>
          <a:lstStyle/>
          <a:p>
            <a:r>
              <a:rPr lang="en-US" dirty="0" smtClean="0">
                <a:solidFill>
                  <a:schemeClr val="bg2">
                    <a:lumMod val="25000"/>
                  </a:schemeClr>
                </a:solidFill>
              </a:rPr>
              <a:t>Historical Factors</a:t>
            </a:r>
            <a:endParaRPr lang="en-US"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solidFill>
                  <a:schemeClr val="bg2">
                    <a:lumMod val="25000"/>
                  </a:schemeClr>
                </a:solidFill>
              </a:rPr>
              <a:t>Unequal Capacity and Different Priorities </a:t>
            </a:r>
          </a:p>
          <a:p>
            <a:pPr>
              <a:buNone/>
            </a:pPr>
            <a:r>
              <a:rPr lang="en-US" sz="1600" b="1" dirty="0" smtClean="0">
                <a:solidFill>
                  <a:schemeClr val="bg2">
                    <a:lumMod val="25000"/>
                  </a:schemeClr>
                </a:solidFill>
              </a:rPr>
              <a:t>     between Tribes &amp; researchers from other institutions.</a:t>
            </a:r>
            <a:endParaRPr lang="en-US" b="1" dirty="0" smtClean="0">
              <a:solidFill>
                <a:schemeClr val="bg2">
                  <a:lumMod val="25000"/>
                </a:schemeClr>
              </a:solidFill>
            </a:endParaRPr>
          </a:p>
          <a:p>
            <a:pPr lvl="1"/>
            <a:endParaRPr lang="en-US" sz="1300" b="1" dirty="0" smtClean="0">
              <a:solidFill>
                <a:schemeClr val="bg2">
                  <a:lumMod val="25000"/>
                </a:schemeClr>
              </a:solidFill>
            </a:endParaRPr>
          </a:p>
          <a:p>
            <a:pPr lvl="1"/>
            <a:r>
              <a:rPr lang="en-US" b="1" dirty="0" smtClean="0">
                <a:solidFill>
                  <a:schemeClr val="bg2">
                    <a:lumMod val="25000"/>
                  </a:schemeClr>
                </a:solidFill>
              </a:rPr>
              <a:t>Tribes pressed to provide basic services and lack infrastructure without a steady stream of revenues to support these needs</a:t>
            </a:r>
          </a:p>
          <a:p>
            <a:pPr lvl="1"/>
            <a:endParaRPr lang="en-US" b="1" dirty="0" smtClean="0">
              <a:solidFill>
                <a:schemeClr val="bg2">
                  <a:lumMod val="25000"/>
                </a:schemeClr>
              </a:solidFill>
            </a:endParaRPr>
          </a:p>
          <a:p>
            <a:pPr lvl="1"/>
            <a:r>
              <a:rPr lang="en-US" b="1" dirty="0" smtClean="0">
                <a:solidFill>
                  <a:schemeClr val="bg2">
                    <a:lumMod val="25000"/>
                  </a:schemeClr>
                </a:solidFill>
              </a:rPr>
              <a:t>Tribes have lacked researchers and not viewed conducting research as a priority – always relied on observation and oral history/tribal knowledge</a:t>
            </a:r>
          </a:p>
          <a:p>
            <a:pPr lvl="1"/>
            <a:endParaRPr lang="en-US" b="1" dirty="0" smtClean="0">
              <a:solidFill>
                <a:schemeClr val="bg2">
                  <a:lumMod val="25000"/>
                </a:schemeClr>
              </a:solidFill>
            </a:endParaRPr>
          </a:p>
          <a:p>
            <a:pPr lvl="1"/>
            <a:r>
              <a:rPr lang="en-US" b="1" dirty="0" smtClean="0">
                <a:solidFill>
                  <a:schemeClr val="bg2">
                    <a:lumMod val="25000"/>
                  </a:schemeClr>
                </a:solidFill>
              </a:rPr>
              <a:t>‘Scientific’ model of research often viewed as somewhat frivolous and esoteric rather than as an available tool</a:t>
            </a:r>
          </a:p>
          <a:p>
            <a:pPr lvl="1"/>
            <a:endParaRPr lang="en-US" b="1" dirty="0">
              <a:solidFill>
                <a:schemeClr val="bg2">
                  <a:lumMod val="25000"/>
                </a:schemeClr>
              </a:solidFill>
            </a:endParaRPr>
          </a:p>
        </p:txBody>
      </p:sp>
      <p:sp>
        <p:nvSpPr>
          <p:cNvPr id="2" name="Title 1"/>
          <p:cNvSpPr>
            <a:spLocks noGrp="1"/>
          </p:cNvSpPr>
          <p:nvPr>
            <p:ph type="title"/>
          </p:nvPr>
        </p:nvSpPr>
        <p:spPr/>
        <p:txBody>
          <a:bodyPr/>
          <a:lstStyle/>
          <a:p>
            <a:r>
              <a:rPr lang="en-US" dirty="0" smtClean="0">
                <a:solidFill>
                  <a:schemeClr val="bg2">
                    <a:lumMod val="25000"/>
                  </a:schemeClr>
                </a:solidFill>
              </a:rPr>
              <a:t>Historical Factors</a:t>
            </a: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smtClean="0">
                <a:solidFill>
                  <a:schemeClr val="bg2">
                    <a:lumMod val="25000"/>
                  </a:schemeClr>
                </a:solidFill>
              </a:rPr>
              <a:t>Grant Funding Geared toward Research/Social Science As Defined by ‘Compartmentalized’ European World View  (RFAs Not Designed in context of holistic and interrelated epistemologies)  </a:t>
            </a:r>
          </a:p>
          <a:p>
            <a:pPr>
              <a:buNone/>
            </a:pPr>
            <a:endParaRPr lang="en-US" b="1" dirty="0" smtClean="0">
              <a:solidFill>
                <a:schemeClr val="bg2">
                  <a:lumMod val="25000"/>
                </a:schemeClr>
              </a:solidFill>
            </a:endParaRPr>
          </a:p>
          <a:p>
            <a:r>
              <a:rPr lang="en-US" b="1" dirty="0" smtClean="0">
                <a:solidFill>
                  <a:schemeClr val="bg2">
                    <a:lumMod val="25000"/>
                  </a:schemeClr>
                </a:solidFill>
              </a:rPr>
              <a:t>Ethnocentric Definitions and Assumptions Guide Policy &amp; Funding Allocations </a:t>
            </a:r>
            <a:r>
              <a:rPr lang="en-US" sz="1900" b="1" dirty="0" smtClean="0">
                <a:solidFill>
                  <a:schemeClr val="bg2">
                    <a:lumMod val="25000"/>
                  </a:schemeClr>
                </a:solidFill>
              </a:rPr>
              <a:t>(in Statement of the Problem as well as the strategies or Solutions – so for example, Depression is primarily regarded as a physiological chemical imbalance rather than a conditioned &amp; natural response to trauma - which in turn determines treatment &amp; affects funding allocations in the I HS Budget for one)…</a:t>
            </a:r>
            <a:endParaRPr lang="en-US" sz="1900" b="1" dirty="0">
              <a:solidFill>
                <a:schemeClr val="bg2">
                  <a:lumMod val="25000"/>
                </a:schemeClr>
              </a:solidFill>
            </a:endParaRPr>
          </a:p>
        </p:txBody>
      </p:sp>
      <p:sp>
        <p:nvSpPr>
          <p:cNvPr id="2" name="Title 1"/>
          <p:cNvSpPr>
            <a:spLocks noGrp="1"/>
          </p:cNvSpPr>
          <p:nvPr>
            <p:ph type="title"/>
          </p:nvPr>
        </p:nvSpPr>
        <p:spPr/>
        <p:txBody>
          <a:bodyPr/>
          <a:lstStyle/>
          <a:p>
            <a:r>
              <a:rPr lang="en-US" dirty="0" smtClean="0">
                <a:solidFill>
                  <a:schemeClr val="bg2">
                    <a:lumMod val="25000"/>
                  </a:schemeClr>
                </a:solidFill>
              </a:rPr>
              <a:t>Historical Factors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1" indent="-91440">
              <a:spcBef>
                <a:spcPts val="600"/>
              </a:spcBef>
              <a:buNone/>
            </a:pPr>
            <a:r>
              <a:rPr lang="en-US" dirty="0" smtClean="0"/>
              <a:t>Multiple examples exist where external agents and academic institutions have obtained millions of dollars of grant funding:</a:t>
            </a:r>
          </a:p>
          <a:p>
            <a:pPr lvl="1"/>
            <a:r>
              <a:rPr lang="en-US" dirty="0" smtClean="0"/>
              <a:t> Without being required to demonstrate permissions from Tribal authorities</a:t>
            </a:r>
          </a:p>
          <a:p>
            <a:pPr lvl="1"/>
            <a:r>
              <a:rPr lang="en-US" dirty="0" smtClean="0"/>
              <a:t>Without sharing monetary benefit or acknowledging infrastructure needs of Tribes</a:t>
            </a:r>
          </a:p>
          <a:p>
            <a:pPr lvl="1"/>
            <a:r>
              <a:rPr lang="en-US" dirty="0" smtClean="0"/>
              <a:t>Without really knowing the Tribes or how their interventions might do harm rather than just the ‘good’ that the researcher intends</a:t>
            </a:r>
          </a:p>
          <a:p>
            <a:pPr lvl="1"/>
            <a:r>
              <a:rPr lang="en-US" dirty="0" smtClean="0"/>
              <a:t>Who do we trust to know which risks are worth taking where “WHO WE ARE” is at stake? </a:t>
            </a:r>
          </a:p>
          <a:p>
            <a:pPr lvl="1"/>
            <a:endParaRPr lang="en-US" dirty="0"/>
          </a:p>
        </p:txBody>
      </p:sp>
      <p:sp>
        <p:nvSpPr>
          <p:cNvPr id="2" name="Title 1"/>
          <p:cNvSpPr>
            <a:spLocks noGrp="1"/>
          </p:cNvSpPr>
          <p:nvPr>
            <p:ph type="title"/>
          </p:nvPr>
        </p:nvSpPr>
        <p:spPr/>
        <p:txBody>
          <a:bodyPr>
            <a:normAutofit/>
          </a:bodyPr>
          <a:lstStyle/>
          <a:p>
            <a:r>
              <a:rPr lang="en-US" sz="1800" dirty="0" smtClean="0"/>
              <a:t>“The central practical purpose is to grow and change the way research has been historically been conducted with Tribal Nations…” *</a:t>
            </a:r>
            <a:endParaRPr lang="en-US" sz="1800" dirty="0"/>
          </a:p>
        </p:txBody>
      </p:sp>
      <p:sp>
        <p:nvSpPr>
          <p:cNvPr id="4" name="TextBox 3"/>
          <p:cNvSpPr txBox="1"/>
          <p:nvPr/>
        </p:nvSpPr>
        <p:spPr>
          <a:xfrm>
            <a:off x="1905000" y="6019800"/>
            <a:ext cx="5791200" cy="369332"/>
          </a:xfrm>
          <a:prstGeom prst="rect">
            <a:avLst/>
          </a:prstGeom>
          <a:noFill/>
        </p:spPr>
        <p:txBody>
          <a:bodyPr wrap="square" rtlCol="0">
            <a:spAutoFit/>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2064" indent="-514350">
              <a:buFont typeface="Wingdings" pitchFamily="2" charset="2"/>
              <a:buChar char="Ø"/>
            </a:pPr>
            <a:r>
              <a:rPr lang="en-US" sz="2800" dirty="0" smtClean="0"/>
              <a:t>Who and what is driving the bus?</a:t>
            </a:r>
          </a:p>
          <a:p>
            <a:pPr marL="768096" lvl="1" indent="-514350">
              <a:buFont typeface="Wingdings" pitchFamily="2" charset="2"/>
              <a:buChar char="Ø"/>
            </a:pPr>
            <a:r>
              <a:rPr lang="en-US" sz="2400" dirty="0" smtClean="0"/>
              <a:t>Tribal Strategic Plans?  NCAI?  </a:t>
            </a:r>
          </a:p>
          <a:p>
            <a:pPr marL="768096" lvl="1" indent="-514350">
              <a:buNone/>
            </a:pPr>
            <a:endParaRPr lang="en-US" sz="2400" dirty="0" smtClean="0"/>
          </a:p>
          <a:p>
            <a:pPr marL="768096" lvl="1" indent="-514350">
              <a:buNone/>
            </a:pPr>
            <a:endParaRPr lang="en-US" sz="2400" dirty="0" smtClean="0"/>
          </a:p>
          <a:p>
            <a:pPr marL="768096" lvl="1" indent="-514350">
              <a:buFont typeface="Wingdings" pitchFamily="2" charset="2"/>
              <a:buChar char="Ø"/>
            </a:pPr>
            <a:r>
              <a:rPr lang="en-US" sz="2400" dirty="0" smtClean="0"/>
              <a:t>Tribally Driven – Designed, Directed, ‘Owned’ by the Tribe/s with Tribal Co-Principle Investigators?</a:t>
            </a:r>
          </a:p>
          <a:p>
            <a:pPr marL="768096" lvl="1" indent="-514350">
              <a:buFont typeface="Wingdings" pitchFamily="2" charset="2"/>
              <a:buChar char="Ø"/>
            </a:pPr>
            <a:r>
              <a:rPr lang="en-US" sz="2400" dirty="0" smtClean="0"/>
              <a:t>True collaborations and external researchers as equal partners?  Designed with ‘Tribal input’ before funding granted not after?</a:t>
            </a:r>
          </a:p>
        </p:txBody>
      </p:sp>
      <p:sp>
        <p:nvSpPr>
          <p:cNvPr id="2" name="Title 1"/>
          <p:cNvSpPr>
            <a:spLocks noGrp="1"/>
          </p:cNvSpPr>
          <p:nvPr>
            <p:ph type="title"/>
          </p:nvPr>
        </p:nvSpPr>
        <p:spPr/>
        <p:txBody>
          <a:bodyPr>
            <a:normAutofit fontScale="90000"/>
          </a:bodyPr>
          <a:lstStyle/>
          <a:p>
            <a:r>
              <a:rPr lang="en-US" dirty="0" smtClean="0"/>
              <a:t>Historical &amp; Current Factors		</a:t>
            </a:r>
            <a:endParaRPr lang="en-US" dirty="0"/>
          </a:p>
        </p:txBody>
      </p:sp>
      <p:sp>
        <p:nvSpPr>
          <p:cNvPr id="5" name="Rectangle 4"/>
          <p:cNvSpPr/>
          <p:nvPr/>
        </p:nvSpPr>
        <p:spPr>
          <a:xfrm>
            <a:off x="2209800" y="2209800"/>
            <a:ext cx="7772400" cy="923330"/>
          </a:xfrm>
          <a:prstGeom prst="rect">
            <a:avLst/>
          </a:prstGeom>
        </p:spPr>
        <p:txBody>
          <a:bodyPr wrap="square">
            <a:spAutoFit/>
          </a:bodyPr>
          <a:lstStyle/>
          <a:p>
            <a:r>
              <a:rPr lang="en-US" dirty="0" smtClean="0">
                <a:hlinkClick r:id="rId3"/>
              </a:rPr>
              <a:t>http://www.ncai.org/policy-research-center/initiatives/projects/narch</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1"/>
            <a:ext cx="8153400" cy="2590800"/>
          </a:xfrm>
        </p:spPr>
        <p:txBody>
          <a:bodyPr>
            <a:normAutofit/>
          </a:bodyPr>
          <a:lstStyle/>
          <a:p>
            <a:pPr marL="342900" lvl="1" indent="-342900" algn="ctr">
              <a:buNone/>
            </a:pPr>
            <a:endParaRPr lang="en-US" dirty="0" smtClean="0"/>
          </a:p>
          <a:p>
            <a:pPr marL="342900" lvl="1" indent="-342900" algn="ctr">
              <a:buNone/>
            </a:pPr>
            <a:endParaRPr lang="en-US" sz="3200" dirty="0" smtClean="0"/>
          </a:p>
          <a:p>
            <a:pPr marL="342900" lvl="1" indent="-342900" algn="ctr">
              <a:buNone/>
            </a:pPr>
            <a:endParaRPr lang="en-US" dirty="0" smtClean="0"/>
          </a:p>
          <a:p>
            <a:pPr marL="342900" lvl="1" indent="-342900" algn="ctr">
              <a:buNone/>
            </a:pPr>
            <a:endParaRPr lang="en-US" dirty="0" smtClean="0"/>
          </a:p>
        </p:txBody>
      </p:sp>
      <p:sp>
        <p:nvSpPr>
          <p:cNvPr id="2" name="Title 1"/>
          <p:cNvSpPr>
            <a:spLocks noGrp="1"/>
          </p:cNvSpPr>
          <p:nvPr>
            <p:ph type="title"/>
          </p:nvPr>
        </p:nvSpPr>
        <p:spPr/>
        <p:txBody>
          <a:bodyPr>
            <a:normAutofit/>
          </a:bodyPr>
          <a:lstStyle/>
          <a:p>
            <a:r>
              <a:rPr lang="en-US" sz="3200" dirty="0" smtClean="0"/>
              <a:t>    Indirect Cost Rates (IDC) or Facilities    &amp;     &amp; Administration (F&amp;A)</a:t>
            </a:r>
            <a:endParaRPr lang="en-US" sz="3200" dirty="0"/>
          </a:p>
        </p:txBody>
      </p:sp>
      <p:sp>
        <p:nvSpPr>
          <p:cNvPr id="5" name="&quot;No&quot; Symbol 4"/>
          <p:cNvSpPr/>
          <p:nvPr/>
        </p:nvSpPr>
        <p:spPr>
          <a:xfrm>
            <a:off x="3886200" y="3429000"/>
            <a:ext cx="990600" cy="11430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5-Point Star 5"/>
          <p:cNvSpPr/>
          <p:nvPr/>
        </p:nvSpPr>
        <p:spPr>
          <a:xfrm>
            <a:off x="304800" y="685800"/>
            <a:ext cx="838200" cy="6096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143000" y="2209800"/>
            <a:ext cx="6629400" cy="3046988"/>
          </a:xfrm>
          <a:prstGeom prst="rect">
            <a:avLst/>
          </a:prstGeom>
        </p:spPr>
        <p:txBody>
          <a:bodyPr wrap="square">
            <a:spAutoFit/>
          </a:bodyPr>
          <a:lstStyle/>
          <a:p>
            <a:pPr marL="342900" lvl="1" indent="-342900" algn="ctr">
              <a:buNone/>
            </a:pPr>
            <a:r>
              <a:rPr lang="en-US" sz="3200" dirty="0" smtClean="0"/>
              <a:t>(Tribal Needs Not Considered – </a:t>
            </a:r>
          </a:p>
          <a:p>
            <a:pPr marL="342900" lvl="1" indent="-342900" algn="ctr">
              <a:buNone/>
            </a:pPr>
            <a:endParaRPr lang="en-US" sz="3200" dirty="0" smtClean="0"/>
          </a:p>
          <a:p>
            <a:pPr marL="342900" lvl="1" indent="-342900" algn="ctr">
              <a:buNone/>
            </a:pPr>
            <a:endParaRPr lang="en-US" sz="3200" dirty="0" smtClean="0"/>
          </a:p>
          <a:p>
            <a:pPr marL="342900" lvl="1" indent="-342900" algn="ctr">
              <a:buNone/>
            </a:pPr>
            <a:endParaRPr lang="en-US" sz="3200" dirty="0" smtClean="0"/>
          </a:p>
          <a:p>
            <a:pPr marL="342900" lvl="1" indent="-342900" algn="ctr">
              <a:buNone/>
            </a:pPr>
            <a:endParaRPr lang="en-US" sz="3200" dirty="0" smtClean="0"/>
          </a:p>
          <a:p>
            <a:pPr marL="342900" lvl="1" indent="-342900" algn="ctr">
              <a:buNone/>
            </a:pPr>
            <a:r>
              <a:rPr lang="en-US" sz="3200" dirty="0" smtClean="0"/>
              <a:t>Not Met)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dirty="0" smtClean="0"/>
              <a:t>Active Award Totals &amp; Indirect Costs</a:t>
            </a:r>
            <a:endParaRPr lang="en-US" dirty="0"/>
          </a:p>
        </p:txBody>
      </p:sp>
      <p:sp>
        <p:nvSpPr>
          <p:cNvPr id="5" name="TextBox 4"/>
          <p:cNvSpPr txBox="1"/>
          <p:nvPr/>
        </p:nvSpPr>
        <p:spPr>
          <a:xfrm>
            <a:off x="1371600" y="6324600"/>
            <a:ext cx="6705600" cy="261610"/>
          </a:xfrm>
          <a:prstGeom prst="rect">
            <a:avLst/>
          </a:prstGeom>
          <a:noFill/>
        </p:spPr>
        <p:txBody>
          <a:bodyPr wrap="square" rtlCol="0">
            <a:spAutoFit/>
          </a:bodyPr>
          <a:lstStyle/>
          <a:p>
            <a:r>
              <a:rPr lang="en-US" sz="1100" dirty="0" smtClean="0"/>
              <a:t>* Active as of April 26, 2010. IDC rate average of 46%. Includes ONLY awards with funding amount listed.</a:t>
            </a:r>
            <a:endParaRPr lang="en-US" sz="1100" dirty="0"/>
          </a:p>
        </p:txBody>
      </p:sp>
      <p:cxnSp>
        <p:nvCxnSpPr>
          <p:cNvPr id="7" name="Straight Arrow Connector 6"/>
          <p:cNvCxnSpPr/>
          <p:nvPr/>
        </p:nvCxnSpPr>
        <p:spPr>
          <a:xfrm>
            <a:off x="457200" y="1828800"/>
            <a:ext cx="2286000" cy="17526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pPr algn="ctr"/>
            <a:r>
              <a:rPr lang="en-US" dirty="0" smtClean="0"/>
              <a:t>National Institutes of Health Awards*</a:t>
            </a:r>
            <a:br>
              <a:rPr lang="en-US" dirty="0" smtClean="0"/>
            </a:br>
            <a:endParaRPr lang="en-US" dirty="0"/>
          </a:p>
        </p:txBody>
      </p:sp>
      <p:sp>
        <p:nvSpPr>
          <p:cNvPr id="5" name="TextBox 4"/>
          <p:cNvSpPr txBox="1"/>
          <p:nvPr/>
        </p:nvSpPr>
        <p:spPr>
          <a:xfrm>
            <a:off x="685800" y="6248400"/>
            <a:ext cx="8077200" cy="738664"/>
          </a:xfrm>
          <a:prstGeom prst="rect">
            <a:avLst/>
          </a:prstGeom>
          <a:noFill/>
        </p:spPr>
        <p:txBody>
          <a:bodyPr wrap="square" rtlCol="0">
            <a:spAutoFit/>
          </a:bodyPr>
          <a:lstStyle/>
          <a:p>
            <a:r>
              <a:rPr lang="en-US" sz="1400" dirty="0" smtClean="0"/>
              <a:t>US Department of Health and Human Services (2010). National Institutes of Health, REPORTER. Date accessed April 20, 2010, </a:t>
            </a:r>
            <a:r>
              <a:rPr lang="en-US" sz="1400" dirty="0" smtClean="0">
                <a:hlinkClick r:id="rId4"/>
              </a:rPr>
              <a:t>http://projectreporter.nih.gov/reporter.cfm?icde</a:t>
            </a:r>
            <a:r>
              <a:rPr lang="en-US" sz="1400" dirty="0" smtClean="0"/>
              <a:t>=</a:t>
            </a:r>
          </a:p>
          <a:p>
            <a:endParaRPr lang="en-US" sz="1400" dirty="0"/>
          </a:p>
        </p:txBody>
      </p:sp>
      <p:cxnSp>
        <p:nvCxnSpPr>
          <p:cNvPr id="7" name="Straight Arrow Connector 6"/>
          <p:cNvCxnSpPr/>
          <p:nvPr/>
        </p:nvCxnSpPr>
        <p:spPr>
          <a:xfrm>
            <a:off x="2971800" y="2362200"/>
            <a:ext cx="685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1300</TotalTime>
  <Words>2928</Words>
  <Application>Microsoft Office PowerPoint</Application>
  <PresentationFormat>On-screen Show (4:3)</PresentationFormat>
  <Paragraphs>156</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Calibri</vt:lpstr>
      <vt:lpstr>Lucida Sans Unicode</vt:lpstr>
      <vt:lpstr>Verdana</vt:lpstr>
      <vt:lpstr>Wingdings</vt:lpstr>
      <vt:lpstr>Wingdings 2</vt:lpstr>
      <vt:lpstr>Wingdings 3</vt:lpstr>
      <vt:lpstr>Concourse</vt:lpstr>
      <vt:lpstr>Grant Awards, Tribal IRBs &amp; Research In Rocky Mountain Region …   WHO HAS WHAT AUTHORITY ON “RESEARCH” IN INDIAN COUNTRY?</vt:lpstr>
      <vt:lpstr>Historical Factors</vt:lpstr>
      <vt:lpstr>Historical Factors  </vt:lpstr>
      <vt:lpstr>Historical Factors</vt:lpstr>
      <vt:lpstr>“The central practical purpose is to grow and change the way research has been historically been conducted with Tribal Nations…” *</vt:lpstr>
      <vt:lpstr>Historical &amp; Current Factors  </vt:lpstr>
      <vt:lpstr>    Indirect Cost Rates (IDC) or Facilities    &amp;     &amp; Administration (F&amp;A)</vt:lpstr>
      <vt:lpstr>Active Award Totals &amp; Indirect Costs</vt:lpstr>
      <vt:lpstr>National Institutes of Health Awards* </vt:lpstr>
      <vt:lpstr>National Science Foundation Awards*</vt:lpstr>
      <vt:lpstr>Summary of Previous Practice</vt:lpstr>
      <vt:lpstr>How do we change the way research is done on Tribal Lands?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Allyson</dc:creator>
  <cp:lastModifiedBy>Karen Manzo</cp:lastModifiedBy>
  <cp:revision>145</cp:revision>
  <dcterms:created xsi:type="dcterms:W3CDTF">2010-04-27T05:47:22Z</dcterms:created>
  <dcterms:modified xsi:type="dcterms:W3CDTF">2016-02-12T18:32:31Z</dcterms:modified>
</cp:coreProperties>
</file>